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84" r:id="rId5"/>
    <p:sldId id="278" r:id="rId6"/>
    <p:sldId id="279" r:id="rId7"/>
    <p:sldId id="280" r:id="rId8"/>
    <p:sldId id="259" r:id="rId9"/>
    <p:sldId id="281" r:id="rId10"/>
    <p:sldId id="282" r:id="rId11"/>
    <p:sldId id="274" r:id="rId12"/>
    <p:sldId id="283" r:id="rId13"/>
    <p:sldId id="277"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9" autoAdjust="0"/>
  </p:normalViewPr>
  <p:slideViewPr>
    <p:cSldViewPr>
      <p:cViewPr varScale="1">
        <p:scale>
          <a:sx n="48" d="100"/>
          <a:sy n="48" d="100"/>
        </p:scale>
        <p:origin x="183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C1DF0-6594-43A8-AC15-61A4F0529DD3}" type="datetimeFigureOut">
              <a:rPr lang="en-GB" smtClean="0"/>
              <a:t>12/07/2023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DEDA4-AB32-49D8-8F72-AFC0133DA303}" type="slidenum">
              <a:rPr lang="en-GB" smtClean="0"/>
              <a:t>‹#›</a:t>
            </a:fld>
            <a:endParaRPr lang="en-GB"/>
          </a:p>
        </p:txBody>
      </p:sp>
    </p:spTree>
    <p:extLst>
      <p:ext uri="{BB962C8B-B14F-4D97-AF65-F5344CB8AC3E}">
        <p14:creationId xmlns:p14="http://schemas.microsoft.com/office/powerpoint/2010/main" val="216522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Manchester area, the Newman Trust provide holidays and short breaks to families of children with SEND</a:t>
            </a:r>
          </a:p>
        </p:txBody>
      </p:sp>
      <p:sp>
        <p:nvSpPr>
          <p:cNvPr id="4" name="Slide Number Placeholder 3"/>
          <p:cNvSpPr>
            <a:spLocks noGrp="1"/>
          </p:cNvSpPr>
          <p:nvPr>
            <p:ph type="sldNum" sz="quarter" idx="5"/>
          </p:nvPr>
        </p:nvSpPr>
        <p:spPr/>
        <p:txBody>
          <a:bodyPr/>
          <a:lstStyle/>
          <a:p>
            <a:fld id="{698DEDA4-AB32-49D8-8F72-AFC0133DA303}" type="slidenum">
              <a:rPr lang="en-GB" smtClean="0"/>
              <a:t>2</a:t>
            </a:fld>
            <a:endParaRPr lang="en-GB"/>
          </a:p>
        </p:txBody>
      </p:sp>
    </p:spTree>
    <p:extLst>
      <p:ext uri="{BB962C8B-B14F-4D97-AF65-F5344CB8AC3E}">
        <p14:creationId xmlns:p14="http://schemas.microsoft.com/office/powerpoint/2010/main" val="55152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8DEDA4-AB32-49D8-8F72-AFC0133DA303}" type="slidenum">
              <a:rPr lang="en-GB" smtClean="0"/>
              <a:t>4</a:t>
            </a:fld>
            <a:endParaRPr lang="en-GB"/>
          </a:p>
        </p:txBody>
      </p:sp>
    </p:spTree>
    <p:extLst>
      <p:ext uri="{BB962C8B-B14F-4D97-AF65-F5344CB8AC3E}">
        <p14:creationId xmlns:p14="http://schemas.microsoft.com/office/powerpoint/2010/main" val="266382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8DEDA4-AB32-49D8-8F72-AFC0133DA303}" type="slidenum">
              <a:rPr lang="en-GB" smtClean="0"/>
              <a:t>7</a:t>
            </a:fld>
            <a:endParaRPr lang="en-GB"/>
          </a:p>
        </p:txBody>
      </p:sp>
    </p:spTree>
    <p:extLst>
      <p:ext uri="{BB962C8B-B14F-4D97-AF65-F5344CB8AC3E}">
        <p14:creationId xmlns:p14="http://schemas.microsoft.com/office/powerpoint/2010/main" val="79355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hyperlink" Target="https://www.aatcomment.org.uk/run-your-business/how-to-work-from-home-with-the-kids-during-the-summer-holidays/#:~:text=How%20to%20work%20from%20home%20with%20the%20kids,Negotiate%20...%208%20Re-jig%20your%20working%20day%20"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hyperlink" Target="https://stockport.fsd.org.uk/kb5/stockport/fsd/site.page?id=3cVQ8zOqOSI" TargetMode="External"/><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hyperlink" Target="https://stockport.fsd.org.uk/kb5/stockport/fsd/localoffer.page?localofferchannel=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hsm.manchester.gov.uk/kb5/manchester/directory/advice.page?id=uptXtrEL9fg" TargetMode="External"/><Relationship Id="rId5" Type="http://schemas.openxmlformats.org/officeDocument/2006/relationships/image" Target="../media/image9.png"/><Relationship Id="rId10" Type="http://schemas.openxmlformats.org/officeDocument/2006/relationships/hyperlink" Target="https://hsm.manchester.gov.uk/kb5/manchester/directory/localoffer.page?localofferchannel=0" TargetMode="External"/><Relationship Id="rId4" Type="http://schemas.openxmlformats.org/officeDocument/2006/relationships/image" Target="../media/image5.svg"/><Relationship Id="rId9" Type="http://schemas.openxmlformats.org/officeDocument/2006/relationships/hyperlink" Target="https://www.trafforddirectory.co.uk/kb5/trafford/fsd/advice.page?id=Qwnme7cUwg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www.familyfund.org.uk/" TargetMode="External"/><Relationship Id="rId4" Type="http://schemas.openxmlformats.org/officeDocument/2006/relationships/hyperlink" Target="https://www.disabledholidays.com/about/holidays-for-children-with-autism.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2565"/>
        </a:solidFill>
        <a:effectLst/>
      </p:bgPr>
    </p:bg>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028700" y="3423048"/>
            <a:ext cx="12382500" cy="2539157"/>
          </a:xfrm>
          <a:prstGeom prst="rect">
            <a:avLst/>
          </a:prstGeom>
        </p:spPr>
        <p:txBody>
          <a:bodyPr wrap="square" lIns="0" tIns="0" rIns="0" bIns="0" rtlCol="0" anchor="t">
            <a:spAutoFit/>
          </a:bodyPr>
          <a:lstStyle/>
          <a:p>
            <a:pPr>
              <a:lnSpc>
                <a:spcPts val="9902"/>
              </a:lnSpc>
            </a:pPr>
            <a:r>
              <a:rPr lang="en-US" sz="9902" b="1" dirty="0">
                <a:solidFill>
                  <a:srgbClr val="FFFFFF"/>
                </a:solidFill>
                <a:latin typeface="Arial" panose="020B0604020202020204" pitchFamily="34" charset="0"/>
                <a:cs typeface="Arial" panose="020B0604020202020204" pitchFamily="34" charset="0"/>
              </a:rPr>
              <a:t>Surviving the Summer Holidays</a:t>
            </a:r>
          </a:p>
        </p:txBody>
      </p:sp>
      <p:sp>
        <p:nvSpPr>
          <p:cNvPr id="6" name="TextBox 6"/>
          <p:cNvSpPr txBox="1"/>
          <p:nvPr/>
        </p:nvSpPr>
        <p:spPr>
          <a:xfrm>
            <a:off x="1028700" y="6511195"/>
            <a:ext cx="11788285" cy="2091663"/>
          </a:xfrm>
          <a:prstGeom prst="rect">
            <a:avLst/>
          </a:prstGeom>
        </p:spPr>
        <p:txBody>
          <a:bodyPr lIns="0" tIns="0" rIns="0" bIns="0" rtlCol="0" anchor="t">
            <a:spAutoFit/>
          </a:bodyPr>
          <a:lstStyle/>
          <a:p>
            <a:pPr>
              <a:lnSpc>
                <a:spcPts val="5599"/>
              </a:lnSpc>
            </a:pPr>
            <a:r>
              <a:rPr lang="en-US" sz="3999" b="1" dirty="0">
                <a:solidFill>
                  <a:srgbClr val="FDDB00"/>
                </a:solidFill>
                <a:latin typeface="Arial" panose="020B0604020202020204" pitchFamily="34" charset="0"/>
                <a:cs typeface="Arial" panose="020B0604020202020204" pitchFamily="34" charset="0"/>
              </a:rPr>
              <a:t>Kate Seasman</a:t>
            </a:r>
          </a:p>
          <a:p>
            <a:pPr>
              <a:lnSpc>
                <a:spcPts val="5599"/>
              </a:lnSpc>
            </a:pPr>
            <a:r>
              <a:rPr lang="en-US" sz="3999" b="1" dirty="0">
                <a:solidFill>
                  <a:srgbClr val="FDDB00"/>
                </a:solidFill>
                <a:latin typeface="Arial" panose="020B0604020202020204" pitchFamily="34" charset="0"/>
                <a:cs typeface="Arial" panose="020B0604020202020204" pitchFamily="34" charset="0"/>
              </a:rPr>
              <a:t>Sleep Service Manager</a:t>
            </a:r>
          </a:p>
          <a:p>
            <a:pPr>
              <a:lnSpc>
                <a:spcPts val="5599"/>
              </a:lnSpc>
            </a:pPr>
            <a:r>
              <a:rPr lang="en-US" sz="3999" b="1" dirty="0">
                <a:solidFill>
                  <a:srgbClr val="FDDB00"/>
                </a:solidFill>
                <a:latin typeface="Arial" panose="020B0604020202020204" pitchFamily="34" charset="0"/>
                <a:cs typeface="Arial" panose="020B0604020202020204" pitchFamily="34" charset="0"/>
              </a:rPr>
              <a:t>Advisory Teacher</a:t>
            </a:r>
          </a:p>
        </p:txBody>
      </p:sp>
      <p:pic>
        <p:nvPicPr>
          <p:cNvPr id="1026" name="Picture 2">
            <a:extLst>
              <a:ext uri="{FF2B5EF4-FFF2-40B4-BE49-F238E27FC236}">
                <a16:creationId xmlns:a16="http://schemas.microsoft.com/office/drawing/2014/main" id="{C33D426B-45FB-D5A0-7991-249369BB9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4097000" y="5408406"/>
            <a:ext cx="3981450" cy="4753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709045" y="458828"/>
            <a:ext cx="8693410" cy="1667152"/>
          </a:xfrm>
          <a:custGeom>
            <a:avLst/>
            <a:gdLst/>
            <a:ahLst/>
            <a:cxnLst/>
            <a:rect l="l" t="t" r="r" b="b"/>
            <a:pathLst>
              <a:path w="10615016" h="2547604">
                <a:moveTo>
                  <a:pt x="0" y="0"/>
                </a:moveTo>
                <a:lnTo>
                  <a:pt x="10615016" y="0"/>
                </a:lnTo>
                <a:lnTo>
                  <a:pt x="10615016" y="2547604"/>
                </a:lnTo>
                <a:lnTo>
                  <a:pt x="0" y="2547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733425" y="527289"/>
            <a:ext cx="8029575" cy="1442061"/>
          </a:xfrm>
          <a:prstGeom prst="rect">
            <a:avLst/>
          </a:prstGeom>
        </p:spPr>
        <p:txBody>
          <a:bodyPr wrap="square" lIns="0" tIns="0" rIns="0" bIns="0" rtlCol="0" anchor="t">
            <a:spAutoFit/>
          </a:bodyPr>
          <a:lstStyle/>
          <a:p>
            <a:pPr algn="ctr">
              <a:lnSpc>
                <a:spcPts val="5809"/>
              </a:lnSpc>
            </a:pPr>
            <a:r>
              <a:rPr lang="en-US" sz="4149" dirty="0">
                <a:solidFill>
                  <a:srgbClr val="FFFFFF"/>
                </a:solidFill>
                <a:cs typeface="Arial" panose="020B0604020202020204" pitchFamily="34" charset="0"/>
              </a:rPr>
              <a:t>Days Out</a:t>
            </a:r>
          </a:p>
          <a:p>
            <a:pPr algn="ctr">
              <a:lnSpc>
                <a:spcPts val="5809"/>
              </a:lnSpc>
            </a:pPr>
            <a:r>
              <a:rPr lang="en-US" sz="4149" dirty="0">
                <a:solidFill>
                  <a:srgbClr val="FFFFFF"/>
                </a:solidFill>
                <a:cs typeface="Arial" panose="020B0604020202020204" pitchFamily="34" charset="0"/>
              </a:rPr>
              <a:t>Eating Out</a:t>
            </a:r>
          </a:p>
        </p:txBody>
      </p:sp>
      <p:sp>
        <p:nvSpPr>
          <p:cNvPr id="8" name="TextBox 8"/>
          <p:cNvSpPr txBox="1"/>
          <p:nvPr/>
        </p:nvSpPr>
        <p:spPr>
          <a:xfrm>
            <a:off x="228600" y="2400300"/>
            <a:ext cx="10271760" cy="8731045"/>
          </a:xfrm>
          <a:prstGeom prst="rect">
            <a:avLst/>
          </a:prstGeom>
        </p:spPr>
        <p:txBody>
          <a:bodyPr wrap="square" lIns="0" tIns="0" rIns="0" bIns="0" rtlCol="0" anchor="t">
            <a:spAutoFit/>
          </a:bodyPr>
          <a:lstStyle/>
          <a:p>
            <a:pPr>
              <a:lnSpc>
                <a:spcPts val="3779"/>
              </a:lnSpc>
            </a:pPr>
            <a:r>
              <a:rPr lang="en-GB" sz="2600" dirty="0">
                <a:solidFill>
                  <a:srgbClr val="002060"/>
                </a:solidFill>
                <a:cs typeface="Arial" panose="020B0604020202020204" pitchFamily="34" charset="0"/>
              </a:rPr>
              <a:t>If eating out can be difficult, plan ahead and book a restaurant in advance, checking dietary requirements</a:t>
            </a:r>
          </a:p>
          <a:p>
            <a:pPr>
              <a:lnSpc>
                <a:spcPts val="3779"/>
              </a:lnSpc>
            </a:pPr>
            <a:endParaRPr lang="en-GB" sz="2600" dirty="0">
              <a:solidFill>
                <a:srgbClr val="002060"/>
              </a:solidFill>
              <a:cs typeface="Arial" panose="020B0604020202020204" pitchFamily="34" charset="0"/>
            </a:endParaRPr>
          </a:p>
          <a:p>
            <a:pPr>
              <a:lnSpc>
                <a:spcPts val="3779"/>
              </a:lnSpc>
            </a:pPr>
            <a:r>
              <a:rPr lang="en-GB" sz="2600" dirty="0">
                <a:solidFill>
                  <a:srgbClr val="002060"/>
                </a:solidFill>
                <a:cs typeface="Arial" panose="020B0604020202020204" pitchFamily="34" charset="0"/>
              </a:rPr>
              <a:t>Google Image the restaurant so your child can see it before they go.  Look it up on maps to see how long it will take to get there</a:t>
            </a:r>
          </a:p>
          <a:p>
            <a:pPr>
              <a:lnSpc>
                <a:spcPts val="3779"/>
              </a:lnSpc>
            </a:pPr>
            <a:endParaRPr lang="en-GB" sz="2600" dirty="0">
              <a:solidFill>
                <a:srgbClr val="002060"/>
              </a:solidFill>
              <a:cs typeface="Arial" panose="020B0604020202020204" pitchFamily="34" charset="0"/>
            </a:endParaRPr>
          </a:p>
          <a:p>
            <a:pPr>
              <a:lnSpc>
                <a:spcPts val="3779"/>
              </a:lnSpc>
            </a:pPr>
            <a:r>
              <a:rPr lang="en-GB" sz="2600" dirty="0">
                <a:solidFill>
                  <a:srgbClr val="002060"/>
                </a:solidFill>
                <a:cs typeface="Arial" panose="020B0604020202020204" pitchFamily="34" charset="0"/>
              </a:rPr>
              <a:t>Look at the menu before you go – they can be overwhelming in the moment – and decide what your child will choose</a:t>
            </a:r>
            <a:br>
              <a:rPr lang="en-GB" sz="2600" dirty="0">
                <a:solidFill>
                  <a:srgbClr val="002060"/>
                </a:solidFill>
                <a:cs typeface="Arial" panose="020B0604020202020204" pitchFamily="34" charset="0"/>
              </a:rPr>
            </a:br>
            <a:br>
              <a:rPr lang="en-GB" sz="2600" dirty="0">
                <a:solidFill>
                  <a:srgbClr val="002060"/>
                </a:solidFill>
                <a:cs typeface="Arial" panose="020B0604020202020204" pitchFamily="34" charset="0"/>
              </a:rPr>
            </a:br>
            <a:r>
              <a:rPr lang="en-GB" sz="2600" dirty="0">
                <a:solidFill>
                  <a:srgbClr val="002060"/>
                </a:solidFill>
                <a:cs typeface="Arial" panose="020B0604020202020204" pitchFamily="34" charset="0"/>
              </a:rPr>
              <a:t>When booking, ask about seating: is there a quieter area of the restaurant that you can sit in? What is the lighting and décor like? Is there anything that is likely to trigger sensory overwhelm?  Some restaurants will even turn the music down for you if you ask</a:t>
            </a:r>
          </a:p>
          <a:p>
            <a:pPr>
              <a:lnSpc>
                <a:spcPts val="3779"/>
              </a:lnSpc>
            </a:pPr>
            <a:endParaRPr lang="en-GB" sz="2600" dirty="0">
              <a:solidFill>
                <a:srgbClr val="002060"/>
              </a:solidFill>
              <a:cs typeface="Arial" panose="020B0604020202020204" pitchFamily="34" charset="0"/>
            </a:endParaRPr>
          </a:p>
          <a:p>
            <a:pPr>
              <a:lnSpc>
                <a:spcPts val="3779"/>
              </a:lnSpc>
            </a:pPr>
            <a:r>
              <a:rPr lang="en-GB" sz="2600" dirty="0">
                <a:solidFill>
                  <a:srgbClr val="002060"/>
                </a:solidFill>
                <a:cs typeface="Arial" panose="020B0604020202020204" pitchFamily="34" charset="0"/>
              </a:rPr>
              <a:t>Take along something to keep your child busy – waiting for food can be a trigger point</a:t>
            </a:r>
          </a:p>
          <a:p>
            <a:pPr>
              <a:lnSpc>
                <a:spcPts val="3779"/>
              </a:lnSpc>
            </a:pPr>
            <a:endParaRPr lang="en-GB" sz="2400" dirty="0">
              <a:solidFill>
                <a:srgbClr val="144A8A"/>
              </a:solidFill>
              <a:cs typeface="Arial" panose="020B0604020202020204" pitchFamily="34" charset="0"/>
            </a:endParaRPr>
          </a:p>
          <a:p>
            <a:pPr>
              <a:lnSpc>
                <a:spcPts val="3779"/>
              </a:lnSpc>
            </a:pPr>
            <a:endParaRPr lang="en-US" sz="2400" dirty="0">
              <a:solidFill>
                <a:srgbClr val="144A8A"/>
              </a:solidFill>
            </a:endParaRPr>
          </a:p>
        </p:txBody>
      </p:sp>
      <p:pic>
        <p:nvPicPr>
          <p:cNvPr id="3" name="Picture 2" descr="Image result for kids menu">
            <a:extLst>
              <a:ext uri="{FF2B5EF4-FFF2-40B4-BE49-F238E27FC236}">
                <a16:creationId xmlns:a16="http://schemas.microsoft.com/office/drawing/2014/main" id="{8AFA327A-F4BD-4246-0962-3E58A4F02F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2994" y="4914900"/>
            <a:ext cx="7221166" cy="5103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25C352-36EE-1059-5E0F-F2F3566E1EE8}"/>
              </a:ext>
            </a:extLst>
          </p:cNvPr>
          <p:cNvPicPr>
            <a:picLocks noChangeAspect="1"/>
          </p:cNvPicPr>
          <p:nvPr/>
        </p:nvPicPr>
        <p:blipFill rotWithShape="1">
          <a:blip r:embed="rId7"/>
          <a:srcRect t="4227" b="20552"/>
          <a:stretch/>
        </p:blipFill>
        <p:spPr>
          <a:xfrm>
            <a:off x="13050982" y="1819484"/>
            <a:ext cx="3505825" cy="2865651"/>
          </a:xfrm>
          <a:prstGeom prst="rect">
            <a:avLst/>
          </a:prstGeom>
        </p:spPr>
      </p:pic>
    </p:spTree>
    <p:extLst>
      <p:ext uri="{BB962C8B-B14F-4D97-AF65-F5344CB8AC3E}">
        <p14:creationId xmlns:p14="http://schemas.microsoft.com/office/powerpoint/2010/main" val="368726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8456" y="472005"/>
            <a:ext cx="7856336" cy="1885521"/>
          </a:xfrm>
          <a:custGeom>
            <a:avLst/>
            <a:gdLst/>
            <a:ahLst/>
            <a:cxnLst/>
            <a:rect l="l" t="t" r="r" b="b"/>
            <a:pathLst>
              <a:path w="7856336" h="1885521">
                <a:moveTo>
                  <a:pt x="0" y="0"/>
                </a:moveTo>
                <a:lnTo>
                  <a:pt x="7856336" y="0"/>
                </a:lnTo>
                <a:lnTo>
                  <a:pt x="7856336" y="1885520"/>
                </a:lnTo>
                <a:lnTo>
                  <a:pt x="0" y="1885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98456" y="3121701"/>
            <a:ext cx="11998344" cy="6986977"/>
          </a:xfrm>
          <a:prstGeom prst="rect">
            <a:avLst/>
          </a:prstGeom>
        </p:spPr>
        <p:txBody>
          <a:bodyPr wrap="square" lIns="0" tIns="0" rIns="0" bIns="0" rtlCol="0" anchor="t">
            <a:spAutoFit/>
          </a:bodyPr>
          <a:lstStyle/>
          <a:p>
            <a:pPr>
              <a:lnSpc>
                <a:spcPts val="3359"/>
              </a:lnSpc>
            </a:pPr>
            <a:r>
              <a:rPr lang="en-GB" sz="2800" dirty="0">
                <a:solidFill>
                  <a:srgbClr val="144A8A"/>
                </a:solidFill>
                <a:cs typeface="Arial" panose="020B0604020202020204" pitchFamily="34" charset="0"/>
              </a:rPr>
              <a:t>Use a month-to-view calendar and mark when your child will be off and when they will be going back to school.  Cross days off leading up to this.  It’s really helpful to cut out September and pin it up next to August so both months can be viewed</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Try to establish a regular routine a few days before, especially with bedtimes by phasing back</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Drive past school when you are out and about – keep it casual</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Go uniform shopping or if you’ve already done this, check they can remember how to do their tie, laces.  Ask them to put pieces of uniform away to encourage them to become familiar with it again</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Choose new things together so your child has control of the change, e.g. new packed lunch box, new pencils, pencil case etc.</a:t>
            </a:r>
          </a:p>
          <a:p>
            <a:pPr>
              <a:lnSpc>
                <a:spcPts val="3779"/>
              </a:lnSpc>
              <a:spcBef>
                <a:spcPct val="0"/>
              </a:spcBef>
            </a:pPr>
            <a:endParaRPr lang="en-US" sz="2400" dirty="0">
              <a:solidFill>
                <a:srgbClr val="144A8A"/>
              </a:solidFill>
            </a:endParaRPr>
          </a:p>
        </p:txBody>
      </p:sp>
      <p:sp>
        <p:nvSpPr>
          <p:cNvPr id="7" name="TextBox 7"/>
          <p:cNvSpPr txBox="1"/>
          <p:nvPr/>
        </p:nvSpPr>
        <p:spPr>
          <a:xfrm>
            <a:off x="866775" y="540133"/>
            <a:ext cx="7488017" cy="1542089"/>
          </a:xfrm>
          <a:prstGeom prst="rect">
            <a:avLst/>
          </a:prstGeom>
        </p:spPr>
        <p:txBody>
          <a:bodyPr lIns="0" tIns="0" rIns="0" bIns="0" rtlCol="0" anchor="t">
            <a:spAutoFit/>
          </a:bodyPr>
          <a:lstStyle/>
          <a:p>
            <a:pPr>
              <a:lnSpc>
                <a:spcPts val="6229"/>
              </a:lnSpc>
            </a:pPr>
            <a:r>
              <a:rPr lang="en-US" sz="4449" dirty="0">
                <a:solidFill>
                  <a:srgbClr val="FFFFFF"/>
                </a:solidFill>
                <a:cs typeface="Arial" panose="020B0604020202020204" pitchFamily="34" charset="0"/>
              </a:rPr>
              <a:t>Back to School</a:t>
            </a:r>
          </a:p>
          <a:p>
            <a:pPr>
              <a:lnSpc>
                <a:spcPts val="6229"/>
              </a:lnSpc>
            </a:pPr>
            <a:r>
              <a:rPr lang="en-US" sz="4449" dirty="0">
                <a:solidFill>
                  <a:srgbClr val="FFFFFF"/>
                </a:solidFill>
                <a:cs typeface="Arial" panose="020B0604020202020204" pitchFamily="34" charset="0"/>
              </a:rPr>
              <a:t>Preparation</a:t>
            </a:r>
          </a:p>
        </p:txBody>
      </p:sp>
      <p:pic>
        <p:nvPicPr>
          <p:cNvPr id="6148" name="Picture 4" descr="Welcome Back To School Clip Art - ClipArt Best">
            <a:extLst>
              <a:ext uri="{FF2B5EF4-FFF2-40B4-BE49-F238E27FC236}">
                <a16:creationId xmlns:a16="http://schemas.microsoft.com/office/drawing/2014/main" id="{7EE3C70E-9E39-C3D6-5A2B-4FF36A7077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216"/>
          <a:stretch/>
        </p:blipFill>
        <p:spPr bwMode="auto">
          <a:xfrm>
            <a:off x="13030200" y="6735259"/>
            <a:ext cx="5124450" cy="3273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8456" y="472005"/>
            <a:ext cx="7856336" cy="1885521"/>
          </a:xfrm>
          <a:custGeom>
            <a:avLst/>
            <a:gdLst/>
            <a:ahLst/>
            <a:cxnLst/>
            <a:rect l="l" t="t" r="r" b="b"/>
            <a:pathLst>
              <a:path w="7856336" h="1885521">
                <a:moveTo>
                  <a:pt x="0" y="0"/>
                </a:moveTo>
                <a:lnTo>
                  <a:pt x="7856336" y="0"/>
                </a:lnTo>
                <a:lnTo>
                  <a:pt x="7856336" y="1885520"/>
                </a:lnTo>
                <a:lnTo>
                  <a:pt x="0" y="1885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98456" y="2687430"/>
            <a:ext cx="12379343" cy="7859011"/>
          </a:xfrm>
          <a:prstGeom prst="rect">
            <a:avLst/>
          </a:prstGeom>
        </p:spPr>
        <p:txBody>
          <a:bodyPr wrap="square" lIns="0" tIns="0" rIns="0" bIns="0" rtlCol="0" anchor="t">
            <a:spAutoFit/>
          </a:bodyPr>
          <a:lstStyle/>
          <a:p>
            <a:pPr>
              <a:lnSpc>
                <a:spcPts val="3359"/>
              </a:lnSpc>
            </a:pPr>
            <a:r>
              <a:rPr lang="en-GB" sz="2800" dirty="0">
                <a:solidFill>
                  <a:srgbClr val="144A8A"/>
                </a:solidFill>
                <a:cs typeface="Arial" panose="020B0604020202020204" pitchFamily="34" charset="0"/>
              </a:rPr>
              <a:t>Have a relaxing day.  Talk to your child about returning to school and any anxieties they have about doing so. Remind them that first day nerves are very normal, but that they have done this before and can do it again.</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Use a daily planner to write down the morning routine and go through this the day before.  Pack and prepare everything the day before school.</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Talk through the school timetable for the following day (if you know it) or the school day.  Share school memories.  This can help to reassure some children that even though there has been a holiday, school will still be the same place it was before. </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Plan a nice after-school activity for the first day back. Nothing major, small and low key, but enjoyable, works best and add this to the daily planner.  It might be time on the computer or a trip to a cafe for cake. </a:t>
            </a:r>
          </a:p>
          <a:p>
            <a:pPr>
              <a:lnSpc>
                <a:spcPts val="3359"/>
              </a:lnSpc>
            </a:pPr>
            <a:endParaRPr lang="en-GB" sz="2800" dirty="0">
              <a:solidFill>
                <a:srgbClr val="144A8A"/>
              </a:solidFill>
              <a:cs typeface="Arial" panose="020B0604020202020204" pitchFamily="34" charset="0"/>
            </a:endParaRPr>
          </a:p>
          <a:p>
            <a:pPr>
              <a:lnSpc>
                <a:spcPts val="3359"/>
              </a:lnSpc>
            </a:pPr>
            <a:r>
              <a:rPr lang="en-GB" sz="2800" dirty="0">
                <a:solidFill>
                  <a:srgbClr val="144A8A"/>
                </a:solidFill>
                <a:cs typeface="Arial" panose="020B0604020202020204" pitchFamily="34" charset="0"/>
              </a:rPr>
              <a:t>Follow the usual school night bedtime routine, whatever that looks like in your house. Getting in routine tonight will help in the morning.</a:t>
            </a:r>
          </a:p>
          <a:p>
            <a:pPr>
              <a:lnSpc>
                <a:spcPts val="3779"/>
              </a:lnSpc>
              <a:spcBef>
                <a:spcPct val="0"/>
              </a:spcBef>
            </a:pPr>
            <a:endParaRPr lang="en-US" sz="2400" dirty="0">
              <a:solidFill>
                <a:srgbClr val="144A8A"/>
              </a:solidFill>
            </a:endParaRPr>
          </a:p>
        </p:txBody>
      </p:sp>
      <p:sp>
        <p:nvSpPr>
          <p:cNvPr id="7" name="TextBox 7"/>
          <p:cNvSpPr txBox="1"/>
          <p:nvPr/>
        </p:nvSpPr>
        <p:spPr>
          <a:xfrm>
            <a:off x="866775" y="540133"/>
            <a:ext cx="7488017" cy="1542089"/>
          </a:xfrm>
          <a:prstGeom prst="rect">
            <a:avLst/>
          </a:prstGeom>
        </p:spPr>
        <p:txBody>
          <a:bodyPr lIns="0" tIns="0" rIns="0" bIns="0" rtlCol="0" anchor="t">
            <a:spAutoFit/>
          </a:bodyPr>
          <a:lstStyle/>
          <a:p>
            <a:pPr>
              <a:lnSpc>
                <a:spcPts val="6229"/>
              </a:lnSpc>
            </a:pPr>
            <a:r>
              <a:rPr lang="en-US" sz="4449" dirty="0">
                <a:solidFill>
                  <a:srgbClr val="FFFFFF"/>
                </a:solidFill>
                <a:cs typeface="Arial" panose="020B0604020202020204" pitchFamily="34" charset="0"/>
              </a:rPr>
              <a:t>Back to School</a:t>
            </a:r>
          </a:p>
          <a:p>
            <a:pPr>
              <a:lnSpc>
                <a:spcPts val="6229"/>
              </a:lnSpc>
            </a:pPr>
            <a:r>
              <a:rPr lang="en-US" sz="4449" dirty="0">
                <a:solidFill>
                  <a:srgbClr val="FFFFFF"/>
                </a:solidFill>
                <a:cs typeface="Arial" panose="020B0604020202020204" pitchFamily="34" charset="0"/>
              </a:rPr>
              <a:t>The Day Before</a:t>
            </a:r>
          </a:p>
        </p:txBody>
      </p:sp>
      <p:pic>
        <p:nvPicPr>
          <p:cNvPr id="5122" name="Picture 2" descr="See related image detail. Colored School bag vector 02 free download">
            <a:extLst>
              <a:ext uri="{FF2B5EF4-FFF2-40B4-BE49-F238E27FC236}">
                <a16:creationId xmlns:a16="http://schemas.microsoft.com/office/drawing/2014/main" id="{FBA9CEEF-1809-B20D-0F41-A71E2DA069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0" y="5676900"/>
            <a:ext cx="4224337" cy="42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2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2565"/>
        </a:solidFill>
        <a:effectLst/>
      </p:bgPr>
    </p:bg>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258341">
            <a:off x="-9315717" y="408709"/>
            <a:ext cx="27587922" cy="15518206"/>
          </a:xfrm>
          <a:custGeom>
            <a:avLst/>
            <a:gdLst/>
            <a:ahLst/>
            <a:cxnLst/>
            <a:rect l="l" t="t" r="r" b="b"/>
            <a:pathLst>
              <a:path w="27587922" h="15518206">
                <a:moveTo>
                  <a:pt x="0" y="0"/>
                </a:moveTo>
                <a:lnTo>
                  <a:pt x="27587922" y="0"/>
                </a:lnTo>
                <a:lnTo>
                  <a:pt x="27587922" y="15518206"/>
                </a:lnTo>
                <a:lnTo>
                  <a:pt x="0" y="155182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r>
              <a:rPr lang="en-GB" dirty="0"/>
              <a:t>A</a:t>
            </a:r>
          </a:p>
        </p:txBody>
      </p:sp>
      <p:sp>
        <p:nvSpPr>
          <p:cNvPr id="4" name="Freeform 4"/>
          <p:cNvSpPr/>
          <p:nvPr/>
        </p:nvSpPr>
        <p:spPr>
          <a:xfrm>
            <a:off x="10233983" y="5340068"/>
            <a:ext cx="7125195" cy="4114800"/>
          </a:xfrm>
          <a:custGeom>
            <a:avLst/>
            <a:gdLst/>
            <a:ahLst/>
            <a:cxnLst/>
            <a:rect l="l" t="t" r="r" b="b"/>
            <a:pathLst>
              <a:path w="7125195" h="4114800">
                <a:moveTo>
                  <a:pt x="0" y="0"/>
                </a:moveTo>
                <a:lnTo>
                  <a:pt x="7125194" y="0"/>
                </a:lnTo>
                <a:lnTo>
                  <a:pt x="712519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4800" y="140992"/>
            <a:ext cx="7470560" cy="1792935"/>
          </a:xfrm>
          <a:custGeom>
            <a:avLst/>
            <a:gdLst/>
            <a:ahLst/>
            <a:cxnLst/>
            <a:rect l="l" t="t" r="r" b="b"/>
            <a:pathLst>
              <a:path w="7470560" h="1792935">
                <a:moveTo>
                  <a:pt x="0" y="0"/>
                </a:moveTo>
                <a:lnTo>
                  <a:pt x="7470561" y="0"/>
                </a:lnTo>
                <a:lnTo>
                  <a:pt x="7470561" y="1792935"/>
                </a:lnTo>
                <a:lnTo>
                  <a:pt x="0" y="17929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4173200" y="5904281"/>
            <a:ext cx="5029200" cy="4821384"/>
          </a:xfrm>
          <a:custGeom>
            <a:avLst/>
            <a:gdLst/>
            <a:ahLst/>
            <a:cxnLst/>
            <a:rect l="l" t="t" r="r" b="b"/>
            <a:pathLst>
              <a:path w="5741394" h="4887362">
                <a:moveTo>
                  <a:pt x="0" y="0"/>
                </a:moveTo>
                <a:lnTo>
                  <a:pt x="5741395" y="0"/>
                </a:lnTo>
                <a:lnTo>
                  <a:pt x="5741395" y="4887362"/>
                </a:lnTo>
                <a:lnTo>
                  <a:pt x="0" y="4887362"/>
                </a:lnTo>
                <a:lnTo>
                  <a:pt x="0" y="0"/>
                </a:lnTo>
                <a:close/>
              </a:path>
            </a:pathLst>
          </a:custGeom>
          <a:blipFill>
            <a:blip r:embed="rId7"/>
            <a:stretch>
              <a:fillRect/>
            </a:stretch>
          </a:blipFill>
        </p:spPr>
      </p:sp>
      <p:sp>
        <p:nvSpPr>
          <p:cNvPr id="5" name="TextBox 5"/>
          <p:cNvSpPr txBox="1"/>
          <p:nvPr/>
        </p:nvSpPr>
        <p:spPr>
          <a:xfrm>
            <a:off x="152400" y="2139518"/>
            <a:ext cx="16611600" cy="5170646"/>
          </a:xfrm>
          <a:prstGeom prst="rect">
            <a:avLst/>
          </a:prstGeom>
        </p:spPr>
        <p:txBody>
          <a:bodyPr wrap="square" lIns="0" tIns="0" rIns="0" bIns="0" rtlCol="0" anchor="t">
            <a:spAutoFit/>
          </a:bodyPr>
          <a:lstStyle/>
          <a:p>
            <a:pPr marL="582930" lvl="1" indent="-291465">
              <a:buFont typeface="Arial"/>
              <a:buChar char="•"/>
            </a:pPr>
            <a:r>
              <a:rPr lang="en-GB" sz="2800" dirty="0">
                <a:solidFill>
                  <a:srgbClr val="144A8A"/>
                </a:solidFill>
                <a:cs typeface="Arial" panose="020B0604020202020204" pitchFamily="34" charset="0"/>
              </a:rPr>
              <a:t>Everybody needs a support network - talk to family and friends and plan ahead; have those you can call on in your hour of need, and those that can help in small ways, like picking up some shopping</a:t>
            </a:r>
          </a:p>
          <a:p>
            <a:pPr marL="291465" lvl="1"/>
            <a:endParaRPr lang="en-GB" sz="2800" dirty="0">
              <a:solidFill>
                <a:srgbClr val="144A8A"/>
              </a:solidFill>
              <a:cs typeface="Arial" panose="020B0604020202020204" pitchFamily="34" charset="0"/>
            </a:endParaRPr>
          </a:p>
          <a:p>
            <a:pPr marL="582930" lvl="1" indent="-291465">
              <a:buFont typeface="Arial"/>
              <a:buChar char="•"/>
            </a:pPr>
            <a:r>
              <a:rPr lang="en-GB" sz="2800" dirty="0">
                <a:solidFill>
                  <a:srgbClr val="144A8A"/>
                </a:solidFill>
                <a:cs typeface="Arial" panose="020B0604020202020204" pitchFamily="34" charset="0"/>
              </a:rPr>
              <a:t>Look after your own time and stress. Accept that you can’t do it all and look at ways you can give yourself regular breaks</a:t>
            </a:r>
          </a:p>
          <a:p>
            <a:pPr marL="291465" lvl="1"/>
            <a:endParaRPr lang="en-GB" sz="2800" dirty="0">
              <a:solidFill>
                <a:srgbClr val="144A8A"/>
              </a:solidFill>
              <a:cs typeface="Arial" panose="020B0604020202020204" pitchFamily="34" charset="0"/>
            </a:endParaRPr>
          </a:p>
          <a:p>
            <a:pPr marL="582930" lvl="1" indent="-291465">
              <a:buFont typeface="Arial"/>
              <a:buChar char="•"/>
            </a:pPr>
            <a:r>
              <a:rPr lang="en-GB" sz="2800" dirty="0">
                <a:solidFill>
                  <a:srgbClr val="144A8A"/>
                </a:solidFill>
                <a:cs typeface="Arial" panose="020B0604020202020204" pitchFamily="34" charset="0"/>
              </a:rPr>
              <a:t>Look at the Direct Payments schemes or charitable organisations that can be used to fund a personal assistant or a short break holiday. If eligible, families can receive a payment and organise support themselves</a:t>
            </a:r>
          </a:p>
          <a:p>
            <a:pPr marL="582930" lvl="1" indent="-291465">
              <a:buFont typeface="Arial"/>
              <a:buChar char="•"/>
            </a:pPr>
            <a:endParaRPr lang="en-GB" sz="2800" dirty="0">
              <a:solidFill>
                <a:srgbClr val="144A8A"/>
              </a:solidFill>
              <a:cs typeface="Arial" panose="020B0604020202020204" pitchFamily="34" charset="0"/>
            </a:endParaRPr>
          </a:p>
          <a:p>
            <a:pPr marL="582930" lvl="1" indent="-291465">
              <a:buFont typeface="Arial"/>
              <a:buChar char="•"/>
            </a:pPr>
            <a:r>
              <a:rPr lang="en-GB" sz="2800" dirty="0">
                <a:solidFill>
                  <a:srgbClr val="144A8A"/>
                </a:solidFill>
                <a:cs typeface="Arial" panose="020B0604020202020204" pitchFamily="34" charset="0"/>
              </a:rPr>
              <a:t>Some firms produce guidance for helping you with working form home during </a:t>
            </a:r>
            <a:r>
              <a:rPr lang="en-GB" sz="2800" dirty="0" err="1">
                <a:solidFill>
                  <a:srgbClr val="144A8A"/>
                </a:solidFill>
                <a:cs typeface="Arial" panose="020B0604020202020204" pitchFamily="34" charset="0"/>
              </a:rPr>
              <a:t>thr</a:t>
            </a:r>
            <a:r>
              <a:rPr lang="en-GB" sz="2800" dirty="0">
                <a:solidFill>
                  <a:srgbClr val="144A8A"/>
                </a:solidFill>
                <a:cs typeface="Arial" panose="020B0604020202020204" pitchFamily="34" charset="0"/>
              </a:rPr>
              <a:t> school holidays such as this one from an accounting firm: </a:t>
            </a:r>
            <a:r>
              <a:rPr lang="en-GB" sz="2800" dirty="0">
                <a:hlinkClick r:id="rId8"/>
              </a:rPr>
              <a:t>How to work from home with the kids during the summer holidays - AAT Comment</a:t>
            </a:r>
            <a:endParaRPr lang="en-GB" sz="2800" dirty="0">
              <a:solidFill>
                <a:srgbClr val="144A8A"/>
              </a:solidFill>
              <a:cs typeface="Arial" panose="020B0604020202020204" pitchFamily="34" charset="0"/>
            </a:endParaRPr>
          </a:p>
        </p:txBody>
      </p:sp>
      <p:sp>
        <p:nvSpPr>
          <p:cNvPr id="6" name="TextBox 6"/>
          <p:cNvSpPr txBox="1"/>
          <p:nvPr/>
        </p:nvSpPr>
        <p:spPr>
          <a:xfrm>
            <a:off x="1524000" y="609345"/>
            <a:ext cx="9621639" cy="698268"/>
          </a:xfrm>
          <a:prstGeom prst="rect">
            <a:avLst/>
          </a:prstGeom>
        </p:spPr>
        <p:txBody>
          <a:bodyPr lIns="0" tIns="0" rIns="0" bIns="0" rtlCol="0" anchor="t">
            <a:spAutoFit/>
          </a:bodyPr>
          <a:lstStyle/>
          <a:p>
            <a:pPr algn="l">
              <a:lnSpc>
                <a:spcPts val="5809"/>
              </a:lnSpc>
            </a:pPr>
            <a:r>
              <a:rPr lang="en-US" sz="4149" dirty="0">
                <a:solidFill>
                  <a:srgbClr val="FFFFFF"/>
                </a:solidFill>
                <a:cs typeface="Arial" panose="020B0604020202020204" pitchFamily="34" charset="0"/>
              </a:rPr>
              <a:t>Supporting Yourself</a:t>
            </a:r>
          </a:p>
        </p:txBody>
      </p:sp>
      <p:sp>
        <p:nvSpPr>
          <p:cNvPr id="7" name="TextBox 6">
            <a:extLst>
              <a:ext uri="{FF2B5EF4-FFF2-40B4-BE49-F238E27FC236}">
                <a16:creationId xmlns:a16="http://schemas.microsoft.com/office/drawing/2014/main" id="{7B6D9A6E-B2B9-26ED-2375-A04EB3179255}"/>
              </a:ext>
            </a:extLst>
          </p:cNvPr>
          <p:cNvSpPr txBox="1"/>
          <p:nvPr/>
        </p:nvSpPr>
        <p:spPr>
          <a:xfrm>
            <a:off x="-15240" y="7617399"/>
            <a:ext cx="13258800" cy="2954655"/>
          </a:xfrm>
          <a:prstGeom prst="rect">
            <a:avLst/>
          </a:prstGeom>
          <a:noFill/>
        </p:spPr>
        <p:txBody>
          <a:bodyPr wrap="square" rtlCol="0">
            <a:spAutoFit/>
          </a:bodyPr>
          <a:lstStyle/>
          <a:p>
            <a:pPr marL="582930" marR="0" lvl="1" indent="-291465" algn="l" defTabSz="914400" rtl="0" eaLnBrk="1" fontAlgn="auto" latinLnBrk="0" hangingPunct="1">
              <a:lnSpc>
                <a:spcPct val="100000"/>
              </a:lnSpc>
              <a:spcBef>
                <a:spcPts val="0"/>
              </a:spcBef>
              <a:spcAft>
                <a:spcPts val="0"/>
              </a:spcAft>
              <a:buClrTx/>
              <a:buSzTx/>
              <a:buFont typeface="Arial"/>
              <a:buChar char="•"/>
              <a:tabLst/>
              <a:defRPr/>
            </a:pP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If stress levels do start to rise, try speaking to another parent who understands. Look online for local support groups or call the Parent-to-Parent service set up by NAS (0808 800 4106), or The SEN National Advice Service (0808 808 3555).</a:t>
            </a:r>
          </a:p>
          <a:p>
            <a:pPr marL="582930" marR="0" lvl="1" indent="-291465" algn="l" defTabSz="914400" rtl="0" eaLnBrk="1" fontAlgn="auto" latinLnBrk="0" hangingPunct="1">
              <a:lnSpc>
                <a:spcPct val="100000"/>
              </a:lnSpc>
              <a:spcBef>
                <a:spcPts val="0"/>
              </a:spcBef>
              <a:spcAft>
                <a:spcPts val="0"/>
              </a:spcAft>
              <a:buClrTx/>
              <a:buSzTx/>
              <a:buFont typeface="Arial"/>
              <a:buChar char="•"/>
              <a:tabLst/>
              <a:defRPr/>
            </a:pPr>
            <a:endParaRPr lang="en-GB" sz="2800" dirty="0">
              <a:solidFill>
                <a:srgbClr val="144A8A"/>
              </a:solidFill>
              <a:latin typeface="Calibri"/>
              <a:cs typeface="Arial" panose="020B0604020202020204" pitchFamily="34" charset="0"/>
            </a:endParaRPr>
          </a:p>
          <a:p>
            <a:pPr marL="582930" marR="0" lvl="1" indent="-291465" algn="l" defTabSz="914400" rtl="0" eaLnBrk="1" fontAlgn="auto" latinLnBrk="0" hangingPunct="1">
              <a:lnSpc>
                <a:spcPct val="100000"/>
              </a:lnSpc>
              <a:spcBef>
                <a:spcPts val="0"/>
              </a:spcBef>
              <a:spcAft>
                <a:spcPts val="0"/>
              </a:spcAft>
              <a:buClrTx/>
              <a:buSzTx/>
              <a:buFont typeface="Arial"/>
              <a:buChar char="•"/>
              <a:tabLst/>
              <a:defRPr/>
            </a:pP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If your child is in receipt of free school meals, look at the </a:t>
            </a:r>
            <a:r>
              <a:rPr kumimoji="0" lang="en-GB" sz="2800" b="0" i="0" u="none" strike="noStrike" kern="1200" cap="none" spc="0" normalizeH="0" baseline="0" noProof="0" dirty="0" err="1">
                <a:ln>
                  <a:noFill/>
                </a:ln>
                <a:solidFill>
                  <a:srgbClr val="144A8A"/>
                </a:solidFill>
                <a:effectLst/>
                <a:uLnTx/>
                <a:uFillTx/>
                <a:latin typeface="Calibri"/>
                <a:ea typeface="+mn-ea"/>
                <a:cs typeface="Arial" panose="020B0604020202020204" pitchFamily="34" charset="0"/>
              </a:rPr>
              <a:t>The</a:t>
            </a: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 Holiday Activities and Food (HAF) programme (up to 16 4-hour sessions over summer)</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18171" y="152029"/>
            <a:ext cx="9200506" cy="1781839"/>
          </a:xfrm>
          <a:custGeom>
            <a:avLst/>
            <a:gdLst/>
            <a:ahLst/>
            <a:cxnLst/>
            <a:rect l="l" t="t" r="r" b="b"/>
            <a:pathLst>
              <a:path w="9200506" h="2208121">
                <a:moveTo>
                  <a:pt x="0" y="0"/>
                </a:moveTo>
                <a:lnTo>
                  <a:pt x="9200505" y="0"/>
                </a:lnTo>
                <a:lnTo>
                  <a:pt x="9200505" y="2208121"/>
                </a:lnTo>
                <a:lnTo>
                  <a:pt x="0" y="2208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859128" y="536568"/>
            <a:ext cx="8572175" cy="1542089"/>
          </a:xfrm>
          <a:prstGeom prst="rect">
            <a:avLst/>
          </a:prstGeom>
        </p:spPr>
        <p:txBody>
          <a:bodyPr lIns="0" tIns="0" rIns="0" bIns="0" rtlCol="0" anchor="t">
            <a:spAutoFit/>
          </a:bodyPr>
          <a:lstStyle/>
          <a:p>
            <a:pPr>
              <a:lnSpc>
                <a:spcPts val="6229"/>
              </a:lnSpc>
            </a:pPr>
            <a:r>
              <a:rPr lang="en-US" sz="4449" dirty="0">
                <a:solidFill>
                  <a:srgbClr val="FFFFFF"/>
                </a:solidFill>
                <a:cs typeface="Arial" panose="020B0604020202020204" pitchFamily="34" charset="0"/>
              </a:rPr>
              <a:t>Schedule it!</a:t>
            </a:r>
          </a:p>
          <a:p>
            <a:pPr>
              <a:lnSpc>
                <a:spcPts val="6229"/>
              </a:lnSpc>
            </a:pPr>
            <a:endParaRPr lang="en-US" sz="4449" dirty="0">
              <a:solidFill>
                <a:srgbClr val="FFFFFF"/>
              </a:solidFill>
            </a:endParaRPr>
          </a:p>
        </p:txBody>
      </p:sp>
      <p:sp>
        <p:nvSpPr>
          <p:cNvPr id="10" name="TextBox 7">
            <a:extLst>
              <a:ext uri="{FF2B5EF4-FFF2-40B4-BE49-F238E27FC236}">
                <a16:creationId xmlns:a16="http://schemas.microsoft.com/office/drawing/2014/main" id="{5B8E4F95-5A6C-FD0D-2CE1-47012E81B07A}"/>
              </a:ext>
            </a:extLst>
          </p:cNvPr>
          <p:cNvSpPr txBox="1"/>
          <p:nvPr/>
        </p:nvSpPr>
        <p:spPr>
          <a:xfrm>
            <a:off x="227884" y="8795723"/>
            <a:ext cx="18060116" cy="1918795"/>
          </a:xfrm>
          <a:prstGeom prst="rect">
            <a:avLst/>
          </a:prstGeom>
        </p:spPr>
        <p:txBody>
          <a:bodyPr wrap="square" lIns="0" tIns="0" rIns="0" bIns="0" rtlCol="0" anchor="t">
            <a:spAutoFit/>
          </a:bodyPr>
          <a:lstStyle/>
          <a:p>
            <a:pPr>
              <a:lnSpc>
                <a:spcPts val="3779"/>
              </a:lnSpc>
            </a:pPr>
            <a:r>
              <a:rPr lang="en-GB" sz="2700" dirty="0">
                <a:solidFill>
                  <a:srgbClr val="144A8A"/>
                </a:solidFill>
                <a:cs typeface="Arial" panose="020B0604020202020204" pitchFamily="34" charset="0"/>
              </a:rPr>
              <a:t>Weekly planner and daily task planners.  Include regular activities and set mealtimes; this will put routines in place. Include some quiet time, time alone, creative time or time spent on interests and passions. Prepare your child for any changes and stick to routines as much as possible. Colour-code your plan, highlight what is happening when.</a:t>
            </a:r>
          </a:p>
          <a:p>
            <a:pPr>
              <a:lnSpc>
                <a:spcPts val="3779"/>
              </a:lnSpc>
            </a:pPr>
            <a:endParaRPr lang="en-GB" sz="2700" dirty="0">
              <a:solidFill>
                <a:srgbClr val="144A8A"/>
              </a:solidFill>
              <a:cs typeface="Arial" panose="020B0604020202020204" pitchFamily="34" charset="0"/>
            </a:endParaRPr>
          </a:p>
        </p:txBody>
      </p:sp>
      <p:sp>
        <p:nvSpPr>
          <p:cNvPr id="4" name="Freeform 4">
            <a:extLst>
              <a:ext uri="{FF2B5EF4-FFF2-40B4-BE49-F238E27FC236}">
                <a16:creationId xmlns:a16="http://schemas.microsoft.com/office/drawing/2014/main" id="{AE17FF03-DF12-FB96-8B6D-E16E883BF069}"/>
              </a:ext>
            </a:extLst>
          </p:cNvPr>
          <p:cNvSpPr/>
          <p:nvPr/>
        </p:nvSpPr>
        <p:spPr>
          <a:xfrm>
            <a:off x="501514" y="2163895"/>
            <a:ext cx="4900802" cy="6723689"/>
          </a:xfrm>
          <a:custGeom>
            <a:avLst/>
            <a:gdLst/>
            <a:ahLst/>
            <a:cxnLst/>
            <a:rect l="l" t="t" r="r" b="b"/>
            <a:pathLst>
              <a:path w="10615016" h="2547604">
                <a:moveTo>
                  <a:pt x="0" y="0"/>
                </a:moveTo>
                <a:lnTo>
                  <a:pt x="10615016" y="0"/>
                </a:lnTo>
                <a:lnTo>
                  <a:pt x="10615016" y="2547604"/>
                </a:lnTo>
                <a:lnTo>
                  <a:pt x="0" y="254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3" name="Picture 2">
            <a:extLst>
              <a:ext uri="{FF2B5EF4-FFF2-40B4-BE49-F238E27FC236}">
                <a16:creationId xmlns:a16="http://schemas.microsoft.com/office/drawing/2014/main" id="{68FB8506-2BF3-C70F-A247-DCAD133396A7}"/>
              </a:ext>
            </a:extLst>
          </p:cNvPr>
          <p:cNvPicPr>
            <a:picLocks noChangeAspect="1"/>
          </p:cNvPicPr>
          <p:nvPr/>
        </p:nvPicPr>
        <p:blipFill rotWithShape="1">
          <a:blip r:embed="rId8"/>
          <a:srcRect l="49202" t="35602" b="1782"/>
          <a:stretch/>
        </p:blipFill>
        <p:spPr>
          <a:xfrm>
            <a:off x="622373" y="2885370"/>
            <a:ext cx="4407616" cy="5184787"/>
          </a:xfrm>
          <a:prstGeom prst="rect">
            <a:avLst/>
          </a:prstGeom>
          <a:ln>
            <a:noFill/>
          </a:ln>
          <a:effectLst>
            <a:softEdge rad="112500"/>
          </a:effectLst>
        </p:spPr>
      </p:pic>
      <p:sp>
        <p:nvSpPr>
          <p:cNvPr id="7" name="Freeform 4">
            <a:extLst>
              <a:ext uri="{FF2B5EF4-FFF2-40B4-BE49-F238E27FC236}">
                <a16:creationId xmlns:a16="http://schemas.microsoft.com/office/drawing/2014/main" id="{FEDC0E85-71D0-4895-300B-F93C88EF640F}"/>
              </a:ext>
            </a:extLst>
          </p:cNvPr>
          <p:cNvSpPr/>
          <p:nvPr/>
        </p:nvSpPr>
        <p:spPr>
          <a:xfrm>
            <a:off x="13157664" y="2071037"/>
            <a:ext cx="4900802" cy="6723689"/>
          </a:xfrm>
          <a:custGeom>
            <a:avLst/>
            <a:gdLst/>
            <a:ahLst/>
            <a:cxnLst/>
            <a:rect l="l" t="t" r="r" b="b"/>
            <a:pathLst>
              <a:path w="10615016" h="2547604">
                <a:moveTo>
                  <a:pt x="0" y="0"/>
                </a:moveTo>
                <a:lnTo>
                  <a:pt x="10615016" y="0"/>
                </a:lnTo>
                <a:lnTo>
                  <a:pt x="10615016" y="2547604"/>
                </a:lnTo>
                <a:lnTo>
                  <a:pt x="0" y="254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9" name="Picture 2" descr="Image result for dAILY PLAN AUTISM # HOLIDAYS">
            <a:extLst>
              <a:ext uri="{FF2B5EF4-FFF2-40B4-BE49-F238E27FC236}">
                <a16:creationId xmlns:a16="http://schemas.microsoft.com/office/drawing/2014/main" id="{8A97D7E3-3D73-1903-DB0F-C71E1AD2F38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85" t="3931" r="8653" b="1023"/>
          <a:stretch/>
        </p:blipFill>
        <p:spPr bwMode="auto">
          <a:xfrm>
            <a:off x="13563600" y="2797232"/>
            <a:ext cx="4088929" cy="5349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Freeform 4">
            <a:extLst>
              <a:ext uri="{FF2B5EF4-FFF2-40B4-BE49-F238E27FC236}">
                <a16:creationId xmlns:a16="http://schemas.microsoft.com/office/drawing/2014/main" id="{A46CE625-F1E3-40D9-A516-9F7EA58F0CE1}"/>
              </a:ext>
            </a:extLst>
          </p:cNvPr>
          <p:cNvSpPr/>
          <p:nvPr/>
        </p:nvSpPr>
        <p:spPr>
          <a:xfrm>
            <a:off x="5792705" y="3191892"/>
            <a:ext cx="7125091" cy="4358872"/>
          </a:xfrm>
          <a:custGeom>
            <a:avLst/>
            <a:gdLst/>
            <a:ahLst/>
            <a:cxnLst/>
            <a:rect l="l" t="t" r="r" b="b"/>
            <a:pathLst>
              <a:path w="10615016" h="2547604">
                <a:moveTo>
                  <a:pt x="0" y="0"/>
                </a:moveTo>
                <a:lnTo>
                  <a:pt x="10615016" y="0"/>
                </a:lnTo>
                <a:lnTo>
                  <a:pt x="10615016" y="2547604"/>
                </a:lnTo>
                <a:lnTo>
                  <a:pt x="0" y="254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5" name="Picture 14">
            <a:extLst>
              <a:ext uri="{FF2B5EF4-FFF2-40B4-BE49-F238E27FC236}">
                <a16:creationId xmlns:a16="http://schemas.microsoft.com/office/drawing/2014/main" id="{B28F2DF4-4F1B-DC10-68BE-882395AC705B}"/>
              </a:ext>
            </a:extLst>
          </p:cNvPr>
          <p:cNvPicPr>
            <a:picLocks noChangeAspect="1"/>
          </p:cNvPicPr>
          <p:nvPr/>
        </p:nvPicPr>
        <p:blipFill>
          <a:blip r:embed="rId10"/>
          <a:stretch>
            <a:fillRect/>
          </a:stretch>
        </p:blipFill>
        <p:spPr>
          <a:xfrm>
            <a:off x="6165032" y="3618218"/>
            <a:ext cx="5924651" cy="353353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18171" y="152029"/>
            <a:ext cx="9200506" cy="1781839"/>
          </a:xfrm>
          <a:custGeom>
            <a:avLst/>
            <a:gdLst/>
            <a:ahLst/>
            <a:cxnLst/>
            <a:rect l="l" t="t" r="r" b="b"/>
            <a:pathLst>
              <a:path w="9200506" h="2208121">
                <a:moveTo>
                  <a:pt x="0" y="0"/>
                </a:moveTo>
                <a:lnTo>
                  <a:pt x="9200505" y="0"/>
                </a:lnTo>
                <a:lnTo>
                  <a:pt x="9200505" y="2208121"/>
                </a:lnTo>
                <a:lnTo>
                  <a:pt x="0" y="2208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2859128" y="536568"/>
            <a:ext cx="8572175" cy="1542089"/>
          </a:xfrm>
          <a:prstGeom prst="rect">
            <a:avLst/>
          </a:prstGeom>
        </p:spPr>
        <p:txBody>
          <a:bodyPr lIns="0" tIns="0" rIns="0" bIns="0" rtlCol="0" anchor="t">
            <a:spAutoFit/>
          </a:bodyPr>
          <a:lstStyle/>
          <a:p>
            <a:pPr>
              <a:lnSpc>
                <a:spcPts val="6229"/>
              </a:lnSpc>
            </a:pPr>
            <a:r>
              <a:rPr lang="en-US" sz="4449" dirty="0">
                <a:solidFill>
                  <a:srgbClr val="FFFFFF"/>
                </a:solidFill>
                <a:cs typeface="Arial" panose="020B0604020202020204" pitchFamily="34" charset="0"/>
              </a:rPr>
              <a:t>Local Offer</a:t>
            </a:r>
          </a:p>
          <a:p>
            <a:pPr>
              <a:lnSpc>
                <a:spcPts val="6229"/>
              </a:lnSpc>
            </a:pPr>
            <a:endParaRPr lang="en-US" sz="4449" dirty="0">
              <a:solidFill>
                <a:srgbClr val="FFFFFF"/>
              </a:solidFill>
            </a:endParaRPr>
          </a:p>
        </p:txBody>
      </p:sp>
      <p:sp>
        <p:nvSpPr>
          <p:cNvPr id="10" name="TextBox 7">
            <a:extLst>
              <a:ext uri="{FF2B5EF4-FFF2-40B4-BE49-F238E27FC236}">
                <a16:creationId xmlns:a16="http://schemas.microsoft.com/office/drawing/2014/main" id="{5B8E4F95-5A6C-FD0D-2CE1-47012E81B07A}"/>
              </a:ext>
            </a:extLst>
          </p:cNvPr>
          <p:cNvSpPr txBox="1"/>
          <p:nvPr/>
        </p:nvSpPr>
        <p:spPr>
          <a:xfrm>
            <a:off x="239376" y="1972052"/>
            <a:ext cx="18048624" cy="4842672"/>
          </a:xfrm>
          <a:prstGeom prst="rect">
            <a:avLst/>
          </a:prstGeom>
        </p:spPr>
        <p:txBody>
          <a:bodyPr wrap="square" lIns="0" tIns="0" rIns="0" bIns="0" rtlCol="0" anchor="t">
            <a:spAutoFit/>
          </a:bodyPr>
          <a:lstStyle/>
          <a:p>
            <a:pPr>
              <a:lnSpc>
                <a:spcPts val="3779"/>
              </a:lnSpc>
            </a:pPr>
            <a:r>
              <a:rPr lang="en-GB" sz="2700" dirty="0">
                <a:solidFill>
                  <a:srgbClr val="144A8A"/>
                </a:solidFill>
                <a:cs typeface="Arial" panose="020B0604020202020204" pitchFamily="34" charset="0"/>
              </a:rPr>
              <a:t>Each local authority’s offer page will list activities that are running over the summer holidays.  Type in the name of your local authority followed by ‘SEND local offer’ in a search engine to see what’s available.</a:t>
            </a:r>
          </a:p>
          <a:p>
            <a:pPr>
              <a:lnSpc>
                <a:spcPts val="3779"/>
              </a:lnSpc>
            </a:pPr>
            <a:endParaRPr lang="en-GB" sz="2700" dirty="0">
              <a:solidFill>
                <a:srgbClr val="144A8A"/>
              </a:solidFill>
              <a:cs typeface="Arial" panose="020B0604020202020204" pitchFamily="34" charset="0"/>
            </a:endParaRPr>
          </a:p>
          <a:p>
            <a:pPr>
              <a:lnSpc>
                <a:spcPts val="3779"/>
              </a:lnSpc>
            </a:pPr>
            <a:endParaRPr lang="en-GB" sz="2800" dirty="0">
              <a:solidFill>
                <a:srgbClr val="144A8A"/>
              </a:solidFill>
              <a:cs typeface="Arial" panose="020B0604020202020204" pitchFamily="34" charset="0"/>
            </a:endParaRPr>
          </a:p>
          <a:p>
            <a:pPr>
              <a:lnSpc>
                <a:spcPts val="3779"/>
              </a:lnSpc>
            </a:pPr>
            <a:endParaRPr lang="en-GB" sz="2800" dirty="0">
              <a:solidFill>
                <a:srgbClr val="144A8A"/>
              </a:solidFill>
              <a:cs typeface="Arial" panose="020B0604020202020204" pitchFamily="34" charset="0"/>
            </a:endParaRPr>
          </a:p>
          <a:p>
            <a:pPr>
              <a:lnSpc>
                <a:spcPts val="3779"/>
              </a:lnSpc>
            </a:pPr>
            <a:endParaRPr lang="en-GB" sz="2800" dirty="0">
              <a:solidFill>
                <a:srgbClr val="144A8A"/>
              </a:solidFill>
              <a:cs typeface="Arial" panose="020B0604020202020204" pitchFamily="34" charset="0"/>
            </a:endParaRPr>
          </a:p>
          <a:p>
            <a:pPr>
              <a:lnSpc>
                <a:spcPts val="3779"/>
              </a:lnSpc>
            </a:pPr>
            <a:endParaRPr lang="en-GB" sz="2700" dirty="0">
              <a:solidFill>
                <a:srgbClr val="144A8A"/>
              </a:solidFill>
              <a:cs typeface="Arial" panose="020B0604020202020204" pitchFamily="34" charset="0"/>
            </a:endParaRPr>
          </a:p>
          <a:p>
            <a:pPr>
              <a:lnSpc>
                <a:spcPts val="3779"/>
              </a:lnSpc>
            </a:pPr>
            <a:endParaRPr lang="en-GB" sz="2700" dirty="0">
              <a:solidFill>
                <a:srgbClr val="144A8A"/>
              </a:solidFill>
              <a:cs typeface="Arial" panose="020B0604020202020204" pitchFamily="34" charset="0"/>
            </a:endParaRPr>
          </a:p>
          <a:p>
            <a:pPr>
              <a:lnSpc>
                <a:spcPts val="3779"/>
              </a:lnSpc>
            </a:pPr>
            <a:endParaRPr lang="en-GB" sz="2700" dirty="0">
              <a:solidFill>
                <a:srgbClr val="144A8A"/>
              </a:solidFill>
              <a:cs typeface="Arial" panose="020B0604020202020204" pitchFamily="34" charset="0"/>
            </a:endParaRPr>
          </a:p>
          <a:p>
            <a:pPr>
              <a:lnSpc>
                <a:spcPts val="3779"/>
              </a:lnSpc>
            </a:pPr>
            <a:endParaRPr lang="en-GB" sz="2700" dirty="0">
              <a:solidFill>
                <a:srgbClr val="144A8A"/>
              </a:solidFill>
              <a:cs typeface="Arial" panose="020B0604020202020204" pitchFamily="34" charset="0"/>
            </a:endParaRPr>
          </a:p>
        </p:txBody>
      </p:sp>
      <p:sp>
        <p:nvSpPr>
          <p:cNvPr id="8" name="Freeform 3">
            <a:extLst>
              <a:ext uri="{FF2B5EF4-FFF2-40B4-BE49-F238E27FC236}">
                <a16:creationId xmlns:a16="http://schemas.microsoft.com/office/drawing/2014/main" id="{B582189E-4CFB-0864-3E31-769078A0085E}"/>
              </a:ext>
            </a:extLst>
          </p:cNvPr>
          <p:cNvSpPr/>
          <p:nvPr/>
        </p:nvSpPr>
        <p:spPr>
          <a:xfrm>
            <a:off x="502211" y="3697970"/>
            <a:ext cx="3984875" cy="1107575"/>
          </a:xfrm>
          <a:custGeom>
            <a:avLst/>
            <a:gdLst/>
            <a:ahLst/>
            <a:cxnLst/>
            <a:rect l="l" t="t" r="r" b="b"/>
            <a:pathLst>
              <a:path w="7345947" h="1763027">
                <a:moveTo>
                  <a:pt x="0" y="0"/>
                </a:moveTo>
                <a:lnTo>
                  <a:pt x="7345947" y="0"/>
                </a:lnTo>
                <a:lnTo>
                  <a:pt x="7345947" y="1763027"/>
                </a:lnTo>
                <a:lnTo>
                  <a:pt x="0" y="17630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0">
            <a:extLst>
              <a:ext uri="{FF2B5EF4-FFF2-40B4-BE49-F238E27FC236}">
                <a16:creationId xmlns:a16="http://schemas.microsoft.com/office/drawing/2014/main" id="{DED3FA35-3C4E-B953-747E-8DD314BE338D}"/>
              </a:ext>
            </a:extLst>
          </p:cNvPr>
          <p:cNvSpPr txBox="1"/>
          <p:nvPr/>
        </p:nvSpPr>
        <p:spPr>
          <a:xfrm>
            <a:off x="654611" y="3924300"/>
            <a:ext cx="3457575" cy="646331"/>
          </a:xfrm>
          <a:prstGeom prst="rect">
            <a:avLst/>
          </a:prstGeom>
          <a:noFill/>
        </p:spPr>
        <p:txBody>
          <a:bodyPr wrap="square" rtlCol="0">
            <a:spAutoFit/>
          </a:bodyPr>
          <a:lstStyle/>
          <a:p>
            <a:pPr algn="ctr"/>
            <a:r>
              <a:rPr lang="en-GB" sz="3600" dirty="0">
                <a:solidFill>
                  <a:schemeClr val="bg1"/>
                </a:solidFill>
              </a:rPr>
              <a:t>Trafford</a:t>
            </a:r>
          </a:p>
        </p:txBody>
      </p:sp>
      <p:sp>
        <p:nvSpPr>
          <p:cNvPr id="12" name="Freeform 3">
            <a:extLst>
              <a:ext uri="{FF2B5EF4-FFF2-40B4-BE49-F238E27FC236}">
                <a16:creationId xmlns:a16="http://schemas.microsoft.com/office/drawing/2014/main" id="{9204E079-7C41-3B5C-A222-F3C8A58A2CCD}"/>
              </a:ext>
            </a:extLst>
          </p:cNvPr>
          <p:cNvSpPr/>
          <p:nvPr/>
        </p:nvSpPr>
        <p:spPr>
          <a:xfrm>
            <a:off x="6679576" y="3697970"/>
            <a:ext cx="3984875" cy="1107575"/>
          </a:xfrm>
          <a:custGeom>
            <a:avLst/>
            <a:gdLst/>
            <a:ahLst/>
            <a:cxnLst/>
            <a:rect l="l" t="t" r="r" b="b"/>
            <a:pathLst>
              <a:path w="7345947" h="1763027">
                <a:moveTo>
                  <a:pt x="0" y="0"/>
                </a:moveTo>
                <a:lnTo>
                  <a:pt x="7345947" y="0"/>
                </a:lnTo>
                <a:lnTo>
                  <a:pt x="7345947" y="1763027"/>
                </a:lnTo>
                <a:lnTo>
                  <a:pt x="0" y="17630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2">
            <a:extLst>
              <a:ext uri="{FF2B5EF4-FFF2-40B4-BE49-F238E27FC236}">
                <a16:creationId xmlns:a16="http://schemas.microsoft.com/office/drawing/2014/main" id="{584ACC2F-1D51-BD0C-17F0-AA761A638C3C}"/>
              </a:ext>
            </a:extLst>
          </p:cNvPr>
          <p:cNvSpPr txBox="1"/>
          <p:nvPr/>
        </p:nvSpPr>
        <p:spPr>
          <a:xfrm>
            <a:off x="6679576" y="3924300"/>
            <a:ext cx="4137275" cy="646331"/>
          </a:xfrm>
          <a:prstGeom prst="rect">
            <a:avLst/>
          </a:prstGeom>
          <a:noFill/>
        </p:spPr>
        <p:txBody>
          <a:bodyPr wrap="square" rtlCol="0">
            <a:spAutoFit/>
          </a:bodyPr>
          <a:lstStyle/>
          <a:p>
            <a:pPr algn="ctr"/>
            <a:r>
              <a:rPr lang="en-GB" sz="3600" dirty="0">
                <a:solidFill>
                  <a:schemeClr val="bg1"/>
                </a:solidFill>
              </a:rPr>
              <a:t>Manchester</a:t>
            </a:r>
          </a:p>
        </p:txBody>
      </p:sp>
      <p:sp>
        <p:nvSpPr>
          <p:cNvPr id="14" name="Freeform 3">
            <a:extLst>
              <a:ext uri="{FF2B5EF4-FFF2-40B4-BE49-F238E27FC236}">
                <a16:creationId xmlns:a16="http://schemas.microsoft.com/office/drawing/2014/main" id="{3937DD88-6A11-361F-9ECC-E7CB77C688CA}"/>
              </a:ext>
            </a:extLst>
          </p:cNvPr>
          <p:cNvSpPr/>
          <p:nvPr/>
        </p:nvSpPr>
        <p:spPr>
          <a:xfrm>
            <a:off x="13238938" y="3697970"/>
            <a:ext cx="3984875" cy="1107575"/>
          </a:xfrm>
          <a:custGeom>
            <a:avLst/>
            <a:gdLst/>
            <a:ahLst/>
            <a:cxnLst/>
            <a:rect l="l" t="t" r="r" b="b"/>
            <a:pathLst>
              <a:path w="7345947" h="1763027">
                <a:moveTo>
                  <a:pt x="0" y="0"/>
                </a:moveTo>
                <a:lnTo>
                  <a:pt x="7345947" y="0"/>
                </a:lnTo>
                <a:lnTo>
                  <a:pt x="7345947" y="1763027"/>
                </a:lnTo>
                <a:lnTo>
                  <a:pt x="0" y="17630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6">
            <a:extLst>
              <a:ext uri="{FF2B5EF4-FFF2-40B4-BE49-F238E27FC236}">
                <a16:creationId xmlns:a16="http://schemas.microsoft.com/office/drawing/2014/main" id="{E5BB25CE-0CF2-07C0-1CE5-556F20AA3022}"/>
              </a:ext>
            </a:extLst>
          </p:cNvPr>
          <p:cNvSpPr txBox="1"/>
          <p:nvPr/>
        </p:nvSpPr>
        <p:spPr>
          <a:xfrm>
            <a:off x="13391338" y="3924300"/>
            <a:ext cx="3457575" cy="646331"/>
          </a:xfrm>
          <a:prstGeom prst="rect">
            <a:avLst/>
          </a:prstGeom>
          <a:noFill/>
        </p:spPr>
        <p:txBody>
          <a:bodyPr wrap="square" rtlCol="0">
            <a:spAutoFit/>
          </a:bodyPr>
          <a:lstStyle/>
          <a:p>
            <a:pPr algn="ctr"/>
            <a:r>
              <a:rPr lang="en-GB" sz="3600" dirty="0">
                <a:solidFill>
                  <a:schemeClr val="bg1"/>
                </a:solidFill>
              </a:rPr>
              <a:t>Stockport</a:t>
            </a:r>
          </a:p>
        </p:txBody>
      </p:sp>
      <p:sp>
        <p:nvSpPr>
          <p:cNvPr id="18" name="TextBox 17">
            <a:extLst>
              <a:ext uri="{FF2B5EF4-FFF2-40B4-BE49-F238E27FC236}">
                <a16:creationId xmlns:a16="http://schemas.microsoft.com/office/drawing/2014/main" id="{BF4975CD-112B-0275-FCE6-1E32335D4161}"/>
              </a:ext>
            </a:extLst>
          </p:cNvPr>
          <p:cNvSpPr txBox="1"/>
          <p:nvPr/>
        </p:nvSpPr>
        <p:spPr>
          <a:xfrm>
            <a:off x="388661" y="4805545"/>
            <a:ext cx="4910512" cy="2014526"/>
          </a:xfrm>
          <a:prstGeom prst="rect">
            <a:avLst/>
          </a:prstGeom>
          <a:noFill/>
        </p:spPr>
        <p:txBody>
          <a:bodyPr wrap="square" rtlCol="0">
            <a:spAutoFit/>
          </a:bodyPr>
          <a:lstStyle/>
          <a:p>
            <a:pPr>
              <a:lnSpc>
                <a:spcPts val="3779"/>
              </a:lnSpc>
            </a:pPr>
            <a:r>
              <a:rPr lang="en-GB" sz="2800" dirty="0">
                <a:solidFill>
                  <a:srgbClr val="144A8A"/>
                </a:solidFill>
                <a:cs typeface="Arial" panose="020B0604020202020204" pitchFamily="34" charset="0"/>
              </a:rPr>
              <a:t>Trafford – under ‘short breaks’ you will find holiday clubs, youth groups and short breaks - </a:t>
            </a:r>
            <a:r>
              <a:rPr lang="en-GB" sz="2800" dirty="0">
                <a:hlinkClick r:id="rId9"/>
              </a:rPr>
              <a:t>Trafford Directory | Short Breaks</a:t>
            </a:r>
            <a:endParaRPr lang="en-GB" sz="2800" dirty="0"/>
          </a:p>
        </p:txBody>
      </p:sp>
      <p:sp>
        <p:nvSpPr>
          <p:cNvPr id="19" name="TextBox 18">
            <a:extLst>
              <a:ext uri="{FF2B5EF4-FFF2-40B4-BE49-F238E27FC236}">
                <a16:creationId xmlns:a16="http://schemas.microsoft.com/office/drawing/2014/main" id="{D0E23C4C-22C5-AF72-CFCD-3AAF43094814}"/>
              </a:ext>
            </a:extLst>
          </p:cNvPr>
          <p:cNvSpPr txBox="1"/>
          <p:nvPr/>
        </p:nvSpPr>
        <p:spPr>
          <a:xfrm>
            <a:off x="6108826" y="4805545"/>
            <a:ext cx="5947238" cy="5729774"/>
          </a:xfrm>
          <a:prstGeom prst="rect">
            <a:avLst/>
          </a:prstGeom>
          <a:noFill/>
        </p:spPr>
        <p:txBody>
          <a:bodyPr wrap="square" rtlCol="0">
            <a:spAutoFit/>
          </a:bodyPr>
          <a:lstStyle/>
          <a:p>
            <a:pPr marL="0" marR="0" lvl="0" indent="0" algn="l" defTabSz="914400" rtl="0" eaLnBrk="1" fontAlgn="auto" latinLnBrk="0" hangingPunct="1">
              <a:lnSpc>
                <a:spcPts val="3779"/>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Manchester City Council – </a:t>
            </a:r>
            <a:r>
              <a:rPr kumimoji="0" lang="en-GB" sz="2800" b="0" i="0" u="none" strike="noStrike" kern="1200" cap="none" spc="0" normalizeH="0" baseline="0" noProof="0" dirty="0">
                <a:ln>
                  <a:noFill/>
                </a:ln>
                <a:solidFill>
                  <a:prstClr val="black"/>
                </a:solidFill>
                <a:effectLst/>
                <a:uLnTx/>
                <a:uFillTx/>
                <a:latin typeface="Calibri"/>
                <a:ea typeface="+mn-ea"/>
                <a:cs typeface="+mn-cs"/>
                <a:hlinkClick r:id="rId10"/>
              </a:rPr>
              <a:t>The Local Offer (Special Educational Needs and Disability) | Help &amp; Support Manchester</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3779"/>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They also have the SEND local offer newsletter on their website which lists what’s on over summer in addition to family events like ‘family cinema’ and ‘family coach trips’: </a:t>
            </a:r>
            <a:r>
              <a:rPr kumimoji="0" lang="en-GB" sz="2800" b="0" i="0" u="none" strike="noStrike" kern="1200" cap="none" spc="0" normalizeH="0" baseline="0" noProof="0" dirty="0">
                <a:ln>
                  <a:noFill/>
                </a:ln>
                <a:solidFill>
                  <a:prstClr val="black"/>
                </a:solidFill>
                <a:effectLst/>
                <a:uLnTx/>
                <a:uFillTx/>
                <a:latin typeface="Calibri"/>
                <a:ea typeface="+mn-ea"/>
                <a:cs typeface="+mn-cs"/>
                <a:hlinkClick r:id="rId11"/>
              </a:rPr>
              <a:t>Local Offer Newsletter | Help &amp; Support Manchester</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endParaRPr lang="en-GB" dirty="0"/>
          </a:p>
        </p:txBody>
      </p:sp>
      <p:sp>
        <p:nvSpPr>
          <p:cNvPr id="20" name="TextBox 19">
            <a:extLst>
              <a:ext uri="{FF2B5EF4-FFF2-40B4-BE49-F238E27FC236}">
                <a16:creationId xmlns:a16="http://schemas.microsoft.com/office/drawing/2014/main" id="{9C181253-E1EC-6C88-75B9-8E748883EB62}"/>
              </a:ext>
            </a:extLst>
          </p:cNvPr>
          <p:cNvSpPr txBox="1"/>
          <p:nvPr/>
        </p:nvSpPr>
        <p:spPr>
          <a:xfrm>
            <a:off x="12722002" y="4805545"/>
            <a:ext cx="5257800" cy="4755148"/>
          </a:xfrm>
          <a:prstGeom prst="rect">
            <a:avLst/>
          </a:prstGeom>
          <a:noFill/>
        </p:spPr>
        <p:txBody>
          <a:bodyPr wrap="square" rtlCol="0">
            <a:spAutoFit/>
          </a:bodyPr>
          <a:lstStyle/>
          <a:p>
            <a:pPr marL="0" marR="0" lvl="0" indent="0" algn="l" defTabSz="914400" rtl="0" eaLnBrk="1" fontAlgn="auto" latinLnBrk="0" hangingPunct="1">
              <a:lnSpc>
                <a:spcPts val="3779"/>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Stockport - </a:t>
            </a:r>
            <a:r>
              <a:rPr kumimoji="0" lang="en-GB" sz="2800" b="0" i="0" u="none" strike="noStrike" kern="1200" cap="none" spc="0" normalizeH="0" baseline="0" noProof="0" dirty="0">
                <a:ln>
                  <a:noFill/>
                </a:ln>
                <a:solidFill>
                  <a:prstClr val="black"/>
                </a:solidFill>
                <a:effectLst/>
                <a:uLnTx/>
                <a:uFillTx/>
                <a:latin typeface="Calibri"/>
                <a:ea typeface="+mn-ea"/>
                <a:cs typeface="+mn-cs"/>
                <a:hlinkClick r:id="rId12"/>
              </a:rPr>
              <a:t>Stockport SEND Local Offer | Stockport Information and Childcare Directory (fsd.org.uk)</a:t>
            </a:r>
            <a:endPar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ts val="3779"/>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rPr>
              <a:t>Stockport’s local offer also lists lots of SEND-friendly leisure activities and days out in the local area: </a:t>
            </a:r>
            <a:r>
              <a:rPr kumimoji="0" lang="en-GB" sz="2800" b="0" i="0" u="none" strike="noStrike" kern="1200" cap="none" spc="0" normalizeH="0" baseline="0" noProof="0" dirty="0">
                <a:ln>
                  <a:noFill/>
                </a:ln>
                <a:solidFill>
                  <a:prstClr val="black"/>
                </a:solidFill>
                <a:effectLst/>
                <a:uLnTx/>
                <a:uFillTx/>
                <a:latin typeface="Calibri"/>
                <a:ea typeface="+mn-ea"/>
                <a:cs typeface="+mn-cs"/>
                <a:hlinkClick r:id="rId13"/>
              </a:rPr>
              <a:t>Leisure &amp; Activities | Stockport Information and Childcare Directory (fsd.org.uk)</a:t>
            </a:r>
            <a:endParaRPr kumimoji="0" lang="en-GB" sz="2800" b="0" i="0" u="none" strike="noStrike" kern="1200" cap="none" spc="0" normalizeH="0" baseline="0" noProof="0" dirty="0">
              <a:ln>
                <a:noFill/>
              </a:ln>
              <a:solidFill>
                <a:srgbClr val="144A8A"/>
              </a:solidFill>
              <a:effectLst/>
              <a:uLnTx/>
              <a:uFillTx/>
              <a:latin typeface="Calibri"/>
              <a:ea typeface="+mn-ea"/>
              <a:cs typeface="Arial" panose="020B0604020202020204" pitchFamily="34" charset="0"/>
            </a:endParaRPr>
          </a:p>
          <a:p>
            <a:endParaRPr lang="en-GB" dirty="0"/>
          </a:p>
        </p:txBody>
      </p:sp>
    </p:spTree>
    <p:extLst>
      <p:ext uri="{BB962C8B-B14F-4D97-AF65-F5344CB8AC3E}">
        <p14:creationId xmlns:p14="http://schemas.microsoft.com/office/powerpoint/2010/main" val="72844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7">
            <a:extLst>
              <a:ext uri="{FF2B5EF4-FFF2-40B4-BE49-F238E27FC236}">
                <a16:creationId xmlns:a16="http://schemas.microsoft.com/office/drawing/2014/main" id="{5B8E4F95-5A6C-FD0D-2CE1-47012E81B07A}"/>
              </a:ext>
            </a:extLst>
          </p:cNvPr>
          <p:cNvSpPr txBox="1"/>
          <p:nvPr/>
        </p:nvSpPr>
        <p:spPr>
          <a:xfrm>
            <a:off x="375887" y="2520450"/>
            <a:ext cx="11435113" cy="6463308"/>
          </a:xfrm>
          <a:prstGeom prst="rect">
            <a:avLst/>
          </a:prstGeom>
        </p:spPr>
        <p:txBody>
          <a:bodyPr wrap="square" lIns="0" tIns="0" rIns="0" bIns="0" rtlCol="0" anchor="t">
            <a:spAutoFit/>
          </a:bodyPr>
          <a:lstStyle/>
          <a:p>
            <a:r>
              <a:rPr lang="en-GB" sz="2800" b="0" i="0" dirty="0">
                <a:solidFill>
                  <a:schemeClr val="accent1">
                    <a:lumMod val="75000"/>
                  </a:schemeClr>
                </a:solidFill>
                <a:effectLst/>
              </a:rPr>
              <a:t>Some parents put holidays away in the ‘too difficult to do’ box, but there are plenty of centres in the UK and abroad that are set up for children with additional needs.  These centres consider the whole family; you just need to choose the one that’s right for you.</a:t>
            </a:r>
          </a:p>
          <a:p>
            <a:endParaRPr lang="en-GB" sz="2800" b="0" i="0" dirty="0">
              <a:solidFill>
                <a:schemeClr val="accent1">
                  <a:lumMod val="75000"/>
                </a:schemeClr>
              </a:solidFill>
              <a:effectLst/>
            </a:endParaRPr>
          </a:p>
          <a:p>
            <a:r>
              <a:rPr lang="en-GB" sz="2800" b="0" i="0" dirty="0">
                <a:solidFill>
                  <a:schemeClr val="accent1">
                    <a:lumMod val="75000"/>
                  </a:schemeClr>
                </a:solidFill>
                <a:effectLst/>
              </a:rPr>
              <a:t>Find out about the facilities provided and whether the staff have an understanding of </a:t>
            </a:r>
            <a:r>
              <a:rPr lang="en-GB" sz="2800" b="0" i="0" strike="noStrike" dirty="0">
                <a:solidFill>
                  <a:schemeClr val="accent1">
                    <a:lumMod val="75000"/>
                  </a:schemeClr>
                </a:solidFill>
                <a:effectLst/>
              </a:rPr>
              <a:t>autism</a:t>
            </a:r>
            <a:r>
              <a:rPr lang="en-GB" sz="2800" b="0" i="0" dirty="0">
                <a:solidFill>
                  <a:schemeClr val="accent1">
                    <a:lumMod val="75000"/>
                  </a:schemeClr>
                </a:solidFill>
                <a:effectLst/>
              </a:rPr>
              <a:t> or disability in general. Think about anything specific that might make the person you are travelling with anxious, for example </a:t>
            </a:r>
            <a:r>
              <a:rPr lang="en-GB" sz="2800" b="0" i="0" u="none" strike="noStrike" dirty="0">
                <a:solidFill>
                  <a:schemeClr val="accent1">
                    <a:lumMod val="75000"/>
                  </a:schemeClr>
                </a:solidFill>
                <a:effectLst/>
              </a:rPr>
              <a:t>sensory</a:t>
            </a:r>
            <a:r>
              <a:rPr lang="en-GB" sz="2800" b="0" i="0" dirty="0">
                <a:solidFill>
                  <a:schemeClr val="accent1">
                    <a:lumMod val="75000"/>
                  </a:schemeClr>
                </a:solidFill>
                <a:effectLst/>
              </a:rPr>
              <a:t> needs. Is there a quieter area of the hotel or complex that you can book? </a:t>
            </a:r>
          </a:p>
          <a:p>
            <a:br>
              <a:rPr lang="en-GB" sz="2800" b="0" i="0" dirty="0">
                <a:solidFill>
                  <a:schemeClr val="accent1">
                    <a:lumMod val="75000"/>
                  </a:schemeClr>
                </a:solidFill>
                <a:effectLst/>
              </a:rPr>
            </a:br>
            <a:r>
              <a:rPr lang="en-GB" sz="2800" b="0" i="0" dirty="0">
                <a:solidFill>
                  <a:schemeClr val="accent1">
                    <a:lumMod val="75000"/>
                  </a:schemeClr>
                </a:solidFill>
                <a:effectLst/>
              </a:rPr>
              <a:t>The </a:t>
            </a:r>
            <a:r>
              <a:rPr lang="en-GB" sz="2800" b="0" i="0" dirty="0">
                <a:solidFill>
                  <a:schemeClr val="accent1">
                    <a:lumMod val="75000"/>
                  </a:schemeClr>
                </a:solidFill>
                <a:effectLst/>
                <a:hlinkClick r:id="rId4">
                  <a:extLst>
                    <a:ext uri="{A12FA001-AC4F-418D-AE19-62706E023703}">
                      <ahyp:hlinkClr xmlns:ahyp="http://schemas.microsoft.com/office/drawing/2018/hyperlinkcolor" val="tx"/>
                    </a:ext>
                  </a:extLst>
                </a:hlinkClick>
              </a:rPr>
              <a:t>Disabled Holidays</a:t>
            </a:r>
            <a:r>
              <a:rPr lang="en-GB" sz="2800" b="0" i="0" dirty="0">
                <a:solidFill>
                  <a:schemeClr val="accent1">
                    <a:lumMod val="75000"/>
                  </a:schemeClr>
                </a:solidFill>
                <a:effectLst/>
              </a:rPr>
              <a:t> website has information on holidays for autistic people and lists </a:t>
            </a:r>
            <a:r>
              <a:rPr lang="en-GB" sz="2800" b="0" i="0" u="none" strike="noStrike" dirty="0">
                <a:solidFill>
                  <a:schemeClr val="accent1">
                    <a:lumMod val="75000"/>
                  </a:schemeClr>
                </a:solidFill>
                <a:effectLst/>
              </a:rPr>
              <a:t>holiday venues</a:t>
            </a:r>
            <a:r>
              <a:rPr lang="en-GB" sz="2800" b="0" i="0" dirty="0">
                <a:solidFill>
                  <a:schemeClr val="accent1">
                    <a:lumMod val="75000"/>
                  </a:schemeClr>
                </a:solidFill>
                <a:effectLst/>
              </a:rPr>
              <a:t> in the UK and abroad.</a:t>
            </a:r>
          </a:p>
          <a:p>
            <a:r>
              <a:rPr lang="en-GB" sz="2800" b="0" i="0" dirty="0">
                <a:solidFill>
                  <a:schemeClr val="accent1">
                    <a:lumMod val="75000"/>
                  </a:schemeClr>
                </a:solidFill>
                <a:effectLst/>
              </a:rPr>
              <a:t> </a:t>
            </a:r>
          </a:p>
          <a:p>
            <a:r>
              <a:rPr lang="en-GB" sz="2800" u="none" strike="noStrike" dirty="0">
                <a:solidFill>
                  <a:schemeClr val="accent1">
                    <a:lumMod val="75000"/>
                  </a:schemeClr>
                </a:solidFill>
              </a:rPr>
              <a:t>In some cases, </a:t>
            </a:r>
            <a:r>
              <a:rPr lang="en-GB" sz="2800" u="none" strike="noStrike" dirty="0">
                <a:solidFill>
                  <a:schemeClr val="accent1">
                    <a:lumMod val="75000"/>
                  </a:schemeClr>
                </a:solidFill>
                <a:hlinkClick r:id="rId5">
                  <a:extLst>
                    <a:ext uri="{A12FA001-AC4F-418D-AE19-62706E023703}">
                      <ahyp:hlinkClr xmlns:ahyp="http://schemas.microsoft.com/office/drawing/2018/hyperlinkcolor" val="tx"/>
                    </a:ext>
                  </a:extLst>
                </a:hlinkClick>
              </a:rPr>
              <a:t>The Family Fund</a:t>
            </a:r>
            <a:r>
              <a:rPr lang="en-GB" sz="2800" dirty="0">
                <a:solidFill>
                  <a:schemeClr val="accent1">
                    <a:lumMod val="75000"/>
                  </a:schemeClr>
                </a:solidFill>
              </a:rPr>
              <a:t> </a:t>
            </a:r>
            <a:r>
              <a:rPr lang="en-GB" sz="2800" b="0" i="0" dirty="0">
                <a:solidFill>
                  <a:schemeClr val="accent1">
                    <a:lumMod val="75000"/>
                  </a:schemeClr>
                </a:solidFill>
                <a:effectLst/>
              </a:rPr>
              <a:t>are able to provide funding for holidays away.</a:t>
            </a:r>
            <a:endParaRPr lang="en-US" sz="2700" dirty="0">
              <a:solidFill>
                <a:schemeClr val="accent1">
                  <a:lumMod val="75000"/>
                </a:schemeClr>
              </a:solidFill>
            </a:endParaRPr>
          </a:p>
        </p:txBody>
      </p:sp>
      <p:pic>
        <p:nvPicPr>
          <p:cNvPr id="4" name="Picture 3">
            <a:extLst>
              <a:ext uri="{FF2B5EF4-FFF2-40B4-BE49-F238E27FC236}">
                <a16:creationId xmlns:a16="http://schemas.microsoft.com/office/drawing/2014/main" id="{D7481DEB-22AD-42CD-0EF9-6863B8715974}"/>
              </a:ext>
            </a:extLst>
          </p:cNvPr>
          <p:cNvPicPr>
            <a:picLocks noChangeAspect="1"/>
          </p:cNvPicPr>
          <p:nvPr/>
        </p:nvPicPr>
        <p:blipFill>
          <a:blip r:embed="rId6"/>
          <a:stretch>
            <a:fillRect/>
          </a:stretch>
        </p:blipFill>
        <p:spPr>
          <a:xfrm>
            <a:off x="11973947" y="2497590"/>
            <a:ext cx="5659895" cy="6336916"/>
          </a:xfrm>
          <a:prstGeom prst="rect">
            <a:avLst/>
          </a:prstGeom>
        </p:spPr>
      </p:pic>
      <p:sp>
        <p:nvSpPr>
          <p:cNvPr id="5" name="Freeform 5">
            <a:extLst>
              <a:ext uri="{FF2B5EF4-FFF2-40B4-BE49-F238E27FC236}">
                <a16:creationId xmlns:a16="http://schemas.microsoft.com/office/drawing/2014/main" id="{3BE0423B-FC99-E9C9-0570-4644A0DAE4B0}"/>
              </a:ext>
            </a:extLst>
          </p:cNvPr>
          <p:cNvSpPr/>
          <p:nvPr/>
        </p:nvSpPr>
        <p:spPr>
          <a:xfrm>
            <a:off x="218171" y="152029"/>
            <a:ext cx="9200506" cy="1781839"/>
          </a:xfrm>
          <a:custGeom>
            <a:avLst/>
            <a:gdLst/>
            <a:ahLst/>
            <a:cxnLst/>
            <a:rect l="l" t="t" r="r" b="b"/>
            <a:pathLst>
              <a:path w="9200506" h="2208121">
                <a:moveTo>
                  <a:pt x="0" y="0"/>
                </a:moveTo>
                <a:lnTo>
                  <a:pt x="9200505" y="0"/>
                </a:lnTo>
                <a:lnTo>
                  <a:pt x="9200505" y="2208121"/>
                </a:lnTo>
                <a:lnTo>
                  <a:pt x="0" y="22081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a:extLst>
              <a:ext uri="{FF2B5EF4-FFF2-40B4-BE49-F238E27FC236}">
                <a16:creationId xmlns:a16="http://schemas.microsoft.com/office/drawing/2014/main" id="{38E67FEB-FD1A-83CC-FACC-0073A438DFC2}"/>
              </a:ext>
            </a:extLst>
          </p:cNvPr>
          <p:cNvSpPr txBox="1"/>
          <p:nvPr/>
        </p:nvSpPr>
        <p:spPr>
          <a:xfrm>
            <a:off x="2859128" y="536568"/>
            <a:ext cx="8572175" cy="1542089"/>
          </a:xfrm>
          <a:prstGeom prst="rect">
            <a:avLst/>
          </a:prstGeom>
        </p:spPr>
        <p:txBody>
          <a:bodyPr lIns="0" tIns="0" rIns="0" bIns="0" rtlCol="0" anchor="t">
            <a:spAutoFit/>
          </a:bodyPr>
          <a:lstStyle/>
          <a:p>
            <a:pPr>
              <a:lnSpc>
                <a:spcPts val="6229"/>
              </a:lnSpc>
            </a:pPr>
            <a:r>
              <a:rPr lang="en-US" sz="4449" dirty="0">
                <a:solidFill>
                  <a:srgbClr val="FFFFFF"/>
                </a:solidFill>
                <a:cs typeface="Arial" panose="020B0604020202020204" pitchFamily="34" charset="0"/>
              </a:rPr>
              <a:t>Holidays</a:t>
            </a:r>
          </a:p>
          <a:p>
            <a:pPr>
              <a:lnSpc>
                <a:spcPts val="6229"/>
              </a:lnSpc>
            </a:pPr>
            <a:endParaRPr lang="en-US" sz="4449" dirty="0">
              <a:solidFill>
                <a:srgbClr val="FFFFFF"/>
              </a:solidFill>
            </a:endParaRPr>
          </a:p>
        </p:txBody>
      </p:sp>
    </p:spTree>
    <p:extLst>
      <p:ext uri="{BB962C8B-B14F-4D97-AF65-F5344CB8AC3E}">
        <p14:creationId xmlns:p14="http://schemas.microsoft.com/office/powerpoint/2010/main" val="213438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liday planning clipart">
            <a:extLst>
              <a:ext uri="{FF2B5EF4-FFF2-40B4-BE49-F238E27FC236}">
                <a16:creationId xmlns:a16="http://schemas.microsoft.com/office/drawing/2014/main" id="{B6E8C3EE-B6DD-CE07-61AA-812772876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0" y="5619489"/>
            <a:ext cx="5334000" cy="455531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3">
            <a:extLst>
              <a:ext uri="{FF2B5EF4-FFF2-40B4-BE49-F238E27FC236}">
                <a16:creationId xmlns:a16="http://schemas.microsoft.com/office/drawing/2014/main" id="{BF4F8EFE-ECA9-511E-8717-25BEC3621CBA}"/>
              </a:ext>
            </a:extLst>
          </p:cNvPr>
          <p:cNvSpPr/>
          <p:nvPr/>
        </p:nvSpPr>
        <p:spPr>
          <a:xfrm>
            <a:off x="375887" y="305658"/>
            <a:ext cx="7856336" cy="1885521"/>
          </a:xfrm>
          <a:custGeom>
            <a:avLst/>
            <a:gdLst/>
            <a:ahLst/>
            <a:cxnLst/>
            <a:rect l="l" t="t" r="r" b="b"/>
            <a:pathLst>
              <a:path w="7856336" h="1885521">
                <a:moveTo>
                  <a:pt x="0" y="0"/>
                </a:moveTo>
                <a:lnTo>
                  <a:pt x="7856336" y="0"/>
                </a:lnTo>
                <a:lnTo>
                  <a:pt x="7856336" y="1885520"/>
                </a:lnTo>
                <a:lnTo>
                  <a:pt x="0" y="1885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6">
            <a:extLst>
              <a:ext uri="{FF2B5EF4-FFF2-40B4-BE49-F238E27FC236}">
                <a16:creationId xmlns:a16="http://schemas.microsoft.com/office/drawing/2014/main" id="{A325E605-9291-B647-970C-3AF3B178F0E7}"/>
              </a:ext>
            </a:extLst>
          </p:cNvPr>
          <p:cNvSpPr txBox="1"/>
          <p:nvPr/>
        </p:nvSpPr>
        <p:spPr>
          <a:xfrm>
            <a:off x="762000" y="441468"/>
            <a:ext cx="7591082" cy="2337178"/>
          </a:xfrm>
          <a:prstGeom prst="rect">
            <a:avLst/>
          </a:prstGeom>
        </p:spPr>
        <p:txBody>
          <a:bodyPr wrap="square" lIns="0" tIns="0" rIns="0" bIns="0" rtlCol="0" anchor="t">
            <a:spAutoFit/>
          </a:bodyPr>
          <a:lstStyle/>
          <a:p>
            <a:pPr algn="ctr">
              <a:lnSpc>
                <a:spcPts val="6229"/>
              </a:lnSpc>
            </a:pPr>
            <a:r>
              <a:rPr lang="en-US" sz="4449" dirty="0">
                <a:solidFill>
                  <a:srgbClr val="FFFFFF"/>
                </a:solidFill>
                <a:cs typeface="Arial" panose="020B0604020202020204" pitchFamily="34" charset="0"/>
              </a:rPr>
              <a:t>Holidays</a:t>
            </a:r>
          </a:p>
          <a:p>
            <a:pPr algn="ctr">
              <a:lnSpc>
                <a:spcPts val="6229"/>
              </a:lnSpc>
            </a:pPr>
            <a:r>
              <a:rPr lang="en-US" sz="4449" dirty="0">
                <a:solidFill>
                  <a:srgbClr val="FFFFFF"/>
                </a:solidFill>
                <a:cs typeface="Arial" panose="020B0604020202020204" pitchFamily="34" charset="0"/>
              </a:rPr>
              <a:t>Preparation</a:t>
            </a:r>
          </a:p>
          <a:p>
            <a:pPr>
              <a:lnSpc>
                <a:spcPts val="6229"/>
              </a:lnSpc>
            </a:pPr>
            <a:endParaRPr lang="en-US" sz="4449" dirty="0">
              <a:solidFill>
                <a:srgbClr val="FFFFFF"/>
              </a:solidFill>
            </a:endParaRPr>
          </a:p>
        </p:txBody>
      </p:sp>
      <p:sp>
        <p:nvSpPr>
          <p:cNvPr id="7" name="TextBox 7">
            <a:extLst>
              <a:ext uri="{FF2B5EF4-FFF2-40B4-BE49-F238E27FC236}">
                <a16:creationId xmlns:a16="http://schemas.microsoft.com/office/drawing/2014/main" id="{006F0B34-7D52-794C-9365-1407688E8299}"/>
              </a:ext>
            </a:extLst>
          </p:cNvPr>
          <p:cNvSpPr txBox="1"/>
          <p:nvPr/>
        </p:nvSpPr>
        <p:spPr>
          <a:xfrm>
            <a:off x="375887" y="2520450"/>
            <a:ext cx="13035313" cy="7325082"/>
          </a:xfrm>
          <a:prstGeom prst="rect">
            <a:avLst/>
          </a:prstGeom>
        </p:spPr>
        <p:txBody>
          <a:bodyPr wrap="square" lIns="0" tIns="0" rIns="0" bIns="0" rtlCol="0" anchor="t">
            <a:spAutoFit/>
          </a:bodyPr>
          <a:lstStyle/>
          <a:p>
            <a:r>
              <a:rPr lang="en-GB" sz="2800" b="0" i="0" dirty="0">
                <a:solidFill>
                  <a:schemeClr val="accent1">
                    <a:lumMod val="75000"/>
                  </a:schemeClr>
                </a:solidFill>
                <a:effectLst/>
              </a:rPr>
              <a:t>Spend time looking at photographs in a brochure or on the website</a:t>
            </a:r>
          </a:p>
          <a:p>
            <a:endParaRPr lang="en-GB" sz="2800" b="0" i="0" dirty="0">
              <a:solidFill>
                <a:schemeClr val="accent1">
                  <a:lumMod val="75000"/>
                </a:schemeClr>
              </a:solidFill>
              <a:effectLst/>
            </a:endParaRPr>
          </a:p>
          <a:p>
            <a:r>
              <a:rPr lang="en-GB" sz="2800" b="0" i="0" dirty="0">
                <a:solidFill>
                  <a:schemeClr val="accent1">
                    <a:lumMod val="75000"/>
                  </a:schemeClr>
                </a:solidFill>
                <a:effectLst/>
              </a:rPr>
              <a:t>Compile a visual support, such as a booklet with photos, to help your child remember where they are going and what it will look like when they get there</a:t>
            </a:r>
          </a:p>
          <a:p>
            <a:endParaRPr lang="en-GB" sz="2800" b="0" i="0" dirty="0">
              <a:solidFill>
                <a:schemeClr val="accent1">
                  <a:lumMod val="75000"/>
                </a:schemeClr>
              </a:solidFill>
              <a:effectLst/>
            </a:endParaRPr>
          </a:p>
          <a:p>
            <a:r>
              <a:rPr lang="en-GB" sz="2800" b="0" i="0" dirty="0">
                <a:solidFill>
                  <a:schemeClr val="accent1">
                    <a:lumMod val="75000"/>
                  </a:schemeClr>
                </a:solidFill>
                <a:effectLst/>
              </a:rPr>
              <a:t>Prepare a timetable in advance, taking into consideration any time your child will need for downtime</a:t>
            </a:r>
          </a:p>
          <a:p>
            <a:endParaRPr lang="en-GB" sz="2800" b="0" i="0" dirty="0">
              <a:solidFill>
                <a:schemeClr val="accent1">
                  <a:lumMod val="75000"/>
                </a:schemeClr>
              </a:solidFill>
              <a:effectLst/>
            </a:endParaRPr>
          </a:p>
          <a:p>
            <a:r>
              <a:rPr lang="en-GB" sz="2800" b="0" i="0" dirty="0">
                <a:solidFill>
                  <a:schemeClr val="accent1">
                    <a:lumMod val="75000"/>
                  </a:schemeClr>
                </a:solidFill>
                <a:effectLst/>
              </a:rPr>
              <a:t>Think about what situations they may need to understand (such as delays or unavoidable changes to travel plans) and how you can use social stories to help them prepare</a:t>
            </a:r>
          </a:p>
          <a:p>
            <a:r>
              <a:rPr lang="en-GB" sz="2800" b="0" i="0" dirty="0">
                <a:solidFill>
                  <a:schemeClr val="accent1">
                    <a:lumMod val="75000"/>
                  </a:schemeClr>
                </a:solidFill>
                <a:effectLst/>
              </a:rPr>
              <a:t> </a:t>
            </a:r>
          </a:p>
          <a:p>
            <a:r>
              <a:rPr lang="en-GB" sz="2800" b="0" i="0" dirty="0">
                <a:solidFill>
                  <a:schemeClr val="accent1">
                    <a:lumMod val="75000"/>
                  </a:schemeClr>
                </a:solidFill>
                <a:effectLst/>
              </a:rPr>
              <a:t>If you are travelling with a younger child, try to address any worries they may have by reading a relaxation book together or using a worry eater</a:t>
            </a:r>
          </a:p>
          <a:p>
            <a:endParaRPr lang="en-GB" sz="2800" b="0" i="0" dirty="0">
              <a:solidFill>
                <a:schemeClr val="accent1">
                  <a:lumMod val="75000"/>
                </a:schemeClr>
              </a:solidFill>
              <a:effectLst/>
            </a:endParaRPr>
          </a:p>
          <a:p>
            <a:r>
              <a:rPr lang="en-GB" sz="2800" b="0" i="0" dirty="0">
                <a:solidFill>
                  <a:schemeClr val="accent1">
                    <a:lumMod val="75000"/>
                  </a:schemeClr>
                </a:solidFill>
                <a:effectLst/>
              </a:rPr>
              <a:t>Take any support materials you have prepared on holiday with you, for example you may have created a social story about going to a restaurant. Review the story in your hotel room before going down to the restaurant</a:t>
            </a:r>
          </a:p>
        </p:txBody>
      </p:sp>
    </p:spTree>
    <p:extLst>
      <p:ext uri="{BB962C8B-B14F-4D97-AF65-F5344CB8AC3E}">
        <p14:creationId xmlns:p14="http://schemas.microsoft.com/office/powerpoint/2010/main" val="230883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2">
            <a:extLst>
              <a:ext uri="{FF2B5EF4-FFF2-40B4-BE49-F238E27FC236}">
                <a16:creationId xmlns:a16="http://schemas.microsoft.com/office/drawing/2014/main" id="{A6BF81BB-8BF1-3D5D-D90C-4140A3529F77}"/>
              </a:ext>
            </a:extLst>
          </p:cNvPr>
          <p:cNvSpPr txBox="1"/>
          <p:nvPr/>
        </p:nvSpPr>
        <p:spPr>
          <a:xfrm>
            <a:off x="11631949" y="8166116"/>
            <a:ext cx="6248400" cy="1631216"/>
          </a:xfrm>
          <a:prstGeom prst="rect">
            <a:avLst/>
          </a:prstGeom>
          <a:noFill/>
        </p:spPr>
        <p:txBody>
          <a:bodyPr wrap="square" rtlCol="0">
            <a:spAutoFit/>
          </a:bodyPr>
          <a:lstStyle/>
          <a:p>
            <a:r>
              <a:rPr lang="en-GB" sz="2000" dirty="0">
                <a:solidFill>
                  <a:schemeClr val="bg1"/>
                </a:solidFill>
                <a:effectLst/>
                <a:ea typeface="Times New Roman" panose="02020603050405020304" pitchFamily="18" charset="0"/>
                <a:cs typeface="Calibri" panose="020F0502020204030204" pitchFamily="34" charset="0"/>
              </a:rPr>
              <a:t>“The information provided was very informative. L now gets lots more sleep and wakes up happy. Previously he was hard to wake and grumpy.”</a:t>
            </a:r>
          </a:p>
          <a:p>
            <a:endParaRPr lang="en-GB" sz="2000" dirty="0">
              <a:solidFill>
                <a:schemeClr val="bg1"/>
              </a:solidFill>
              <a:cs typeface="Calibri" panose="020F0502020204030204" pitchFamily="34" charset="0"/>
            </a:endParaRPr>
          </a:p>
          <a:p>
            <a:r>
              <a:rPr lang="en-GB" sz="2000" dirty="0">
                <a:solidFill>
                  <a:schemeClr val="bg1"/>
                </a:solidFill>
                <a:cs typeface="Calibri" panose="020F0502020204030204" pitchFamily="34" charset="0"/>
              </a:rPr>
              <a:t>Parent of Child L</a:t>
            </a:r>
          </a:p>
        </p:txBody>
      </p:sp>
      <p:sp>
        <p:nvSpPr>
          <p:cNvPr id="4" name="Freeform 3">
            <a:extLst>
              <a:ext uri="{FF2B5EF4-FFF2-40B4-BE49-F238E27FC236}">
                <a16:creationId xmlns:a16="http://schemas.microsoft.com/office/drawing/2014/main" id="{BF4F8EFE-ECA9-511E-8717-25BEC3621CBA}"/>
              </a:ext>
            </a:extLst>
          </p:cNvPr>
          <p:cNvSpPr/>
          <p:nvPr/>
        </p:nvSpPr>
        <p:spPr>
          <a:xfrm>
            <a:off x="360647" y="263319"/>
            <a:ext cx="7856336" cy="1885521"/>
          </a:xfrm>
          <a:custGeom>
            <a:avLst/>
            <a:gdLst/>
            <a:ahLst/>
            <a:cxnLst/>
            <a:rect l="l" t="t" r="r" b="b"/>
            <a:pathLst>
              <a:path w="7856336" h="1885521">
                <a:moveTo>
                  <a:pt x="0" y="0"/>
                </a:moveTo>
                <a:lnTo>
                  <a:pt x="7856336" y="0"/>
                </a:lnTo>
                <a:lnTo>
                  <a:pt x="7856336" y="1885520"/>
                </a:lnTo>
                <a:lnTo>
                  <a:pt x="0" y="1885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6">
            <a:extLst>
              <a:ext uri="{FF2B5EF4-FFF2-40B4-BE49-F238E27FC236}">
                <a16:creationId xmlns:a16="http://schemas.microsoft.com/office/drawing/2014/main" id="{A325E605-9291-B647-970C-3AF3B178F0E7}"/>
              </a:ext>
            </a:extLst>
          </p:cNvPr>
          <p:cNvSpPr txBox="1"/>
          <p:nvPr/>
        </p:nvSpPr>
        <p:spPr>
          <a:xfrm>
            <a:off x="625902" y="301419"/>
            <a:ext cx="7591082" cy="2337178"/>
          </a:xfrm>
          <a:prstGeom prst="rect">
            <a:avLst/>
          </a:prstGeom>
        </p:spPr>
        <p:txBody>
          <a:bodyPr wrap="square" lIns="0" tIns="0" rIns="0" bIns="0" rtlCol="0" anchor="t">
            <a:spAutoFit/>
          </a:bodyPr>
          <a:lstStyle/>
          <a:p>
            <a:pPr algn="ctr">
              <a:lnSpc>
                <a:spcPts val="6229"/>
              </a:lnSpc>
            </a:pPr>
            <a:r>
              <a:rPr lang="en-US" sz="4449" dirty="0">
                <a:solidFill>
                  <a:srgbClr val="FFFFFF"/>
                </a:solidFill>
                <a:cs typeface="Arial" panose="020B0604020202020204" pitchFamily="34" charset="0"/>
              </a:rPr>
              <a:t>Holidays</a:t>
            </a:r>
          </a:p>
          <a:p>
            <a:pPr algn="ctr">
              <a:lnSpc>
                <a:spcPts val="6229"/>
              </a:lnSpc>
            </a:pPr>
            <a:r>
              <a:rPr lang="en-US" sz="4449" dirty="0">
                <a:solidFill>
                  <a:srgbClr val="FFFFFF"/>
                </a:solidFill>
                <a:cs typeface="Arial" panose="020B0604020202020204" pitchFamily="34" charset="0"/>
              </a:rPr>
              <a:t>Practical Considerations</a:t>
            </a:r>
          </a:p>
          <a:p>
            <a:pPr>
              <a:lnSpc>
                <a:spcPts val="6229"/>
              </a:lnSpc>
            </a:pPr>
            <a:endParaRPr lang="en-US" sz="4449" dirty="0">
              <a:solidFill>
                <a:srgbClr val="FFFFFF"/>
              </a:solidFill>
            </a:endParaRPr>
          </a:p>
        </p:txBody>
      </p:sp>
      <p:sp>
        <p:nvSpPr>
          <p:cNvPr id="3" name="TextBox 7">
            <a:extLst>
              <a:ext uri="{FF2B5EF4-FFF2-40B4-BE49-F238E27FC236}">
                <a16:creationId xmlns:a16="http://schemas.microsoft.com/office/drawing/2014/main" id="{409102F6-8AC5-6680-7980-E3543AF1998F}"/>
              </a:ext>
            </a:extLst>
          </p:cNvPr>
          <p:cNvSpPr txBox="1"/>
          <p:nvPr/>
        </p:nvSpPr>
        <p:spPr>
          <a:xfrm>
            <a:off x="375887" y="2520450"/>
            <a:ext cx="11892313" cy="6463308"/>
          </a:xfrm>
          <a:prstGeom prst="rect">
            <a:avLst/>
          </a:prstGeom>
        </p:spPr>
        <p:txBody>
          <a:bodyPr wrap="square" lIns="0" tIns="0" rIns="0" bIns="0" rtlCol="0" anchor="t">
            <a:spAutoFit/>
          </a:bodyPr>
          <a:lstStyle/>
          <a:p>
            <a:r>
              <a:rPr lang="en-GB" sz="2800" b="0" i="0" dirty="0">
                <a:solidFill>
                  <a:schemeClr val="accent1">
                    <a:lumMod val="75000"/>
                  </a:schemeClr>
                </a:solidFill>
                <a:effectLst/>
              </a:rPr>
              <a:t>Make your holiday provider/s aware of any special requirements needed by the person you are travelling with. </a:t>
            </a:r>
          </a:p>
          <a:p>
            <a:endParaRPr lang="en-GB" sz="2800" dirty="0">
              <a:solidFill>
                <a:schemeClr val="accent1">
                  <a:lumMod val="75000"/>
                </a:schemeClr>
              </a:solidFill>
            </a:endParaRPr>
          </a:p>
          <a:p>
            <a:r>
              <a:rPr lang="en-GB" sz="2800" b="0" i="0" dirty="0">
                <a:solidFill>
                  <a:schemeClr val="accent1">
                    <a:lumMod val="75000"/>
                  </a:schemeClr>
                </a:solidFill>
                <a:effectLst/>
              </a:rPr>
              <a:t>This may include:</a:t>
            </a:r>
          </a:p>
          <a:p>
            <a:endParaRPr lang="en-GB" sz="2800" b="0" i="0" dirty="0">
              <a:solidFill>
                <a:schemeClr val="accent1">
                  <a:lumMod val="75000"/>
                </a:schemeClr>
              </a:solidFill>
              <a:effectLst/>
            </a:endParaRPr>
          </a:p>
          <a:p>
            <a:pPr marL="457200" indent="-457200">
              <a:buFont typeface="Arial" panose="020B0604020202020204" pitchFamily="34" charset="0"/>
              <a:buChar char="•"/>
            </a:pPr>
            <a:r>
              <a:rPr lang="en-GB" sz="2800" b="0" i="0" dirty="0">
                <a:solidFill>
                  <a:schemeClr val="accent1">
                    <a:lumMod val="75000"/>
                  </a:schemeClr>
                </a:solidFill>
                <a:effectLst/>
              </a:rPr>
              <a:t>a need to sit in a certain seat or area of your transport</a:t>
            </a:r>
          </a:p>
          <a:p>
            <a:pPr marL="457200" indent="-457200">
              <a:buFont typeface="Arial" panose="020B0604020202020204" pitchFamily="34" charset="0"/>
              <a:buChar char="•"/>
            </a:pPr>
            <a:r>
              <a:rPr lang="en-GB" sz="2800" b="0" i="0" dirty="0">
                <a:solidFill>
                  <a:schemeClr val="accent1">
                    <a:lumMod val="75000"/>
                  </a:schemeClr>
                </a:solidFill>
                <a:effectLst/>
              </a:rPr>
              <a:t>any health needs, such as storage for medication</a:t>
            </a:r>
          </a:p>
          <a:p>
            <a:pPr marL="457200" indent="-457200">
              <a:buFont typeface="Arial" panose="020B0604020202020204" pitchFamily="34" charset="0"/>
              <a:buChar char="•"/>
            </a:pPr>
            <a:r>
              <a:rPr lang="en-GB" sz="2800" b="0" i="0" dirty="0">
                <a:solidFill>
                  <a:schemeClr val="accent1">
                    <a:lumMod val="75000"/>
                  </a:schemeClr>
                </a:solidFill>
                <a:effectLst/>
              </a:rPr>
              <a:t>the need to wear ear defenders to block out noise</a:t>
            </a:r>
          </a:p>
          <a:p>
            <a:pPr marL="457200" indent="-457200">
              <a:buFont typeface="Arial" panose="020B0604020202020204" pitchFamily="34" charset="0"/>
              <a:buChar char="•"/>
            </a:pPr>
            <a:r>
              <a:rPr lang="en-GB" sz="2800" b="0" i="0" dirty="0">
                <a:solidFill>
                  <a:schemeClr val="accent1">
                    <a:lumMod val="75000"/>
                  </a:schemeClr>
                </a:solidFill>
                <a:effectLst/>
              </a:rPr>
              <a:t>any item of comfort you may need to take with you to reduce anxiety</a:t>
            </a:r>
          </a:p>
          <a:p>
            <a:endParaRPr lang="en-GB" sz="2800" b="0" i="0" dirty="0">
              <a:solidFill>
                <a:schemeClr val="accent1">
                  <a:lumMod val="75000"/>
                </a:schemeClr>
              </a:solidFill>
              <a:effectLst/>
            </a:endParaRPr>
          </a:p>
          <a:p>
            <a:r>
              <a:rPr lang="en-GB" sz="2800" b="0" i="0" dirty="0">
                <a:solidFill>
                  <a:schemeClr val="accent1">
                    <a:lumMod val="75000"/>
                  </a:schemeClr>
                </a:solidFill>
                <a:effectLst/>
              </a:rPr>
              <a:t>You may be given the opportunity to complete a form or send an email detailing these needs. </a:t>
            </a:r>
          </a:p>
          <a:p>
            <a:endParaRPr lang="en-GB" sz="2800" dirty="0">
              <a:solidFill>
                <a:schemeClr val="accent1">
                  <a:lumMod val="75000"/>
                </a:schemeClr>
              </a:solidFill>
            </a:endParaRPr>
          </a:p>
          <a:p>
            <a:r>
              <a:rPr lang="en-GB" sz="2800" b="0" i="0" dirty="0">
                <a:solidFill>
                  <a:schemeClr val="accent1">
                    <a:lumMod val="75000"/>
                  </a:schemeClr>
                </a:solidFill>
                <a:effectLst/>
              </a:rPr>
              <a:t>We recommend you follow up any verbal communication in writing and take a copy of this on holiday with you</a:t>
            </a:r>
          </a:p>
        </p:txBody>
      </p:sp>
      <p:pic>
        <p:nvPicPr>
          <p:cNvPr id="6" name="Picture 5">
            <a:extLst>
              <a:ext uri="{FF2B5EF4-FFF2-40B4-BE49-F238E27FC236}">
                <a16:creationId xmlns:a16="http://schemas.microsoft.com/office/drawing/2014/main" id="{559B8F2A-9D7C-820F-7CED-64034AE21F41}"/>
              </a:ext>
            </a:extLst>
          </p:cNvPr>
          <p:cNvPicPr>
            <a:picLocks noChangeAspect="1"/>
          </p:cNvPicPr>
          <p:nvPr/>
        </p:nvPicPr>
        <p:blipFill>
          <a:blip r:embed="rId7"/>
          <a:stretch>
            <a:fillRect/>
          </a:stretch>
        </p:blipFill>
        <p:spPr>
          <a:xfrm>
            <a:off x="12082228" y="6515100"/>
            <a:ext cx="6205772" cy="3720171"/>
          </a:xfrm>
          <a:prstGeom prst="rect">
            <a:avLst/>
          </a:prstGeom>
        </p:spPr>
      </p:pic>
    </p:spTree>
    <p:extLst>
      <p:ext uri="{BB962C8B-B14F-4D97-AF65-F5344CB8AC3E}">
        <p14:creationId xmlns:p14="http://schemas.microsoft.com/office/powerpoint/2010/main" val="273499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28600" y="342900"/>
            <a:ext cx="7924799" cy="1667152"/>
          </a:xfrm>
          <a:custGeom>
            <a:avLst/>
            <a:gdLst/>
            <a:ahLst/>
            <a:cxnLst/>
            <a:rect l="l" t="t" r="r" b="b"/>
            <a:pathLst>
              <a:path w="10615016" h="2547604">
                <a:moveTo>
                  <a:pt x="0" y="0"/>
                </a:moveTo>
                <a:lnTo>
                  <a:pt x="10615016" y="0"/>
                </a:lnTo>
                <a:lnTo>
                  <a:pt x="10615016" y="2547604"/>
                </a:lnTo>
                <a:lnTo>
                  <a:pt x="0" y="2547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440373" y="411361"/>
            <a:ext cx="7560627" cy="1442061"/>
          </a:xfrm>
          <a:prstGeom prst="rect">
            <a:avLst/>
          </a:prstGeom>
        </p:spPr>
        <p:txBody>
          <a:bodyPr wrap="square" lIns="0" tIns="0" rIns="0" bIns="0" rtlCol="0" anchor="t">
            <a:spAutoFit/>
          </a:bodyPr>
          <a:lstStyle/>
          <a:p>
            <a:pPr algn="ctr">
              <a:lnSpc>
                <a:spcPts val="5809"/>
              </a:lnSpc>
            </a:pPr>
            <a:r>
              <a:rPr lang="en-US" sz="4149" dirty="0">
                <a:solidFill>
                  <a:srgbClr val="FFFFFF"/>
                </a:solidFill>
                <a:cs typeface="Arial" panose="020B0604020202020204" pitchFamily="34" charset="0"/>
              </a:rPr>
              <a:t>Holiday</a:t>
            </a:r>
          </a:p>
          <a:p>
            <a:pPr algn="ctr">
              <a:lnSpc>
                <a:spcPts val="5809"/>
              </a:lnSpc>
            </a:pPr>
            <a:r>
              <a:rPr lang="en-US" sz="4149" dirty="0">
                <a:solidFill>
                  <a:srgbClr val="FFFFFF"/>
                </a:solidFill>
                <a:cs typeface="Arial" panose="020B0604020202020204" pitchFamily="34" charset="0"/>
              </a:rPr>
              <a:t>Travel</a:t>
            </a:r>
          </a:p>
        </p:txBody>
      </p:sp>
      <p:sp>
        <p:nvSpPr>
          <p:cNvPr id="8" name="TextBox 8"/>
          <p:cNvSpPr txBox="1"/>
          <p:nvPr/>
        </p:nvSpPr>
        <p:spPr>
          <a:xfrm>
            <a:off x="228600" y="3850775"/>
            <a:ext cx="8305801" cy="6308009"/>
          </a:xfrm>
          <a:prstGeom prst="rect">
            <a:avLst/>
          </a:prstGeom>
        </p:spPr>
        <p:txBody>
          <a:bodyPr wrap="square" lIns="0" tIns="0" rIns="0" bIns="0" rtlCol="0" anchor="t">
            <a:spAutoFit/>
          </a:bodyPr>
          <a:lstStyle/>
          <a:p>
            <a:pPr>
              <a:lnSpc>
                <a:spcPts val="3779"/>
              </a:lnSpc>
            </a:pPr>
            <a:r>
              <a:rPr lang="en-GB" sz="2800" dirty="0">
                <a:solidFill>
                  <a:srgbClr val="144A8A"/>
                </a:solidFill>
                <a:cs typeface="Arial" panose="020B0604020202020204" pitchFamily="34" charset="0"/>
              </a:rPr>
              <a:t>Download autism-friendly airport guides from the airport’s or airline’s website before travelling.</a:t>
            </a:r>
          </a:p>
          <a:p>
            <a:pPr>
              <a:lnSpc>
                <a:spcPts val="3779"/>
              </a:lnSpc>
            </a:pPr>
            <a:endParaRPr lang="en-GB" sz="2800" dirty="0">
              <a:solidFill>
                <a:srgbClr val="144A8A"/>
              </a:solidFill>
              <a:cs typeface="Arial" panose="020B0604020202020204" pitchFamily="34" charset="0"/>
            </a:endParaRPr>
          </a:p>
          <a:p>
            <a:pPr>
              <a:lnSpc>
                <a:spcPts val="3779"/>
              </a:lnSpc>
            </a:pPr>
            <a:r>
              <a:rPr lang="en-GB" sz="2800" dirty="0">
                <a:solidFill>
                  <a:srgbClr val="144A8A"/>
                </a:solidFill>
                <a:cs typeface="Arial" panose="020B0604020202020204" pitchFamily="34" charset="0"/>
              </a:rPr>
              <a:t>Discuss your check-in arrangements with the airline.  They might be able to arrange a special check in time or have a quieter area of the airport where you can wait. You could also ask about boarding as they may let you board first or last.</a:t>
            </a:r>
          </a:p>
          <a:p>
            <a:pPr>
              <a:lnSpc>
                <a:spcPts val="3779"/>
              </a:lnSpc>
            </a:pPr>
            <a:br>
              <a:rPr lang="en-GB" sz="2800" dirty="0">
                <a:solidFill>
                  <a:srgbClr val="144A8A"/>
                </a:solidFill>
                <a:cs typeface="Arial" panose="020B0604020202020204" pitchFamily="34" charset="0"/>
              </a:rPr>
            </a:br>
            <a:r>
              <a:rPr lang="en-GB" sz="2800" dirty="0">
                <a:solidFill>
                  <a:srgbClr val="144A8A"/>
                </a:solidFill>
                <a:cs typeface="Arial" panose="020B0604020202020204" pitchFamily="34" charset="0"/>
              </a:rPr>
              <a:t>Take anything that is going to make the journey more comfortable such as headphones to listen to music, ear defenders, books or toys and comforters such as pillows or blankets.</a:t>
            </a:r>
          </a:p>
        </p:txBody>
      </p:sp>
      <p:sp>
        <p:nvSpPr>
          <p:cNvPr id="9" name="Freeform 3">
            <a:extLst>
              <a:ext uri="{FF2B5EF4-FFF2-40B4-BE49-F238E27FC236}">
                <a16:creationId xmlns:a16="http://schemas.microsoft.com/office/drawing/2014/main" id="{29ED8520-1A11-FDB8-D019-D4F8740A1D63}"/>
              </a:ext>
            </a:extLst>
          </p:cNvPr>
          <p:cNvSpPr/>
          <p:nvPr/>
        </p:nvSpPr>
        <p:spPr>
          <a:xfrm>
            <a:off x="2133600" y="2514330"/>
            <a:ext cx="3984875" cy="1107575"/>
          </a:xfrm>
          <a:custGeom>
            <a:avLst/>
            <a:gdLst/>
            <a:ahLst/>
            <a:cxnLst/>
            <a:rect l="l" t="t" r="r" b="b"/>
            <a:pathLst>
              <a:path w="7345947" h="1763027">
                <a:moveTo>
                  <a:pt x="0" y="0"/>
                </a:moveTo>
                <a:lnTo>
                  <a:pt x="7345947" y="0"/>
                </a:lnTo>
                <a:lnTo>
                  <a:pt x="7345947" y="1763027"/>
                </a:lnTo>
                <a:lnTo>
                  <a:pt x="0" y="1763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9">
            <a:extLst>
              <a:ext uri="{FF2B5EF4-FFF2-40B4-BE49-F238E27FC236}">
                <a16:creationId xmlns:a16="http://schemas.microsoft.com/office/drawing/2014/main" id="{B1BCF4E8-AC22-041F-D3DF-9B4A91A6CDBF}"/>
              </a:ext>
            </a:extLst>
          </p:cNvPr>
          <p:cNvSpPr txBox="1"/>
          <p:nvPr/>
        </p:nvSpPr>
        <p:spPr>
          <a:xfrm>
            <a:off x="2356100" y="2783705"/>
            <a:ext cx="3457575" cy="646331"/>
          </a:xfrm>
          <a:prstGeom prst="rect">
            <a:avLst/>
          </a:prstGeom>
          <a:noFill/>
        </p:spPr>
        <p:txBody>
          <a:bodyPr wrap="square" rtlCol="0">
            <a:spAutoFit/>
          </a:bodyPr>
          <a:lstStyle/>
          <a:p>
            <a:pPr algn="ctr"/>
            <a:r>
              <a:rPr lang="en-GB" sz="3600" dirty="0">
                <a:solidFill>
                  <a:schemeClr val="bg1"/>
                </a:solidFill>
              </a:rPr>
              <a:t>Aeroplane</a:t>
            </a:r>
          </a:p>
        </p:txBody>
      </p:sp>
      <p:sp>
        <p:nvSpPr>
          <p:cNvPr id="11" name="Freeform 3">
            <a:extLst>
              <a:ext uri="{FF2B5EF4-FFF2-40B4-BE49-F238E27FC236}">
                <a16:creationId xmlns:a16="http://schemas.microsoft.com/office/drawing/2014/main" id="{3FCC906B-3E61-D0EE-695C-4D63CF4211C8}"/>
              </a:ext>
            </a:extLst>
          </p:cNvPr>
          <p:cNvSpPr/>
          <p:nvPr/>
        </p:nvSpPr>
        <p:spPr>
          <a:xfrm>
            <a:off x="11734800" y="2514330"/>
            <a:ext cx="4800600" cy="1107575"/>
          </a:xfrm>
          <a:custGeom>
            <a:avLst/>
            <a:gdLst/>
            <a:ahLst/>
            <a:cxnLst/>
            <a:rect l="l" t="t" r="r" b="b"/>
            <a:pathLst>
              <a:path w="7345947" h="1763027">
                <a:moveTo>
                  <a:pt x="0" y="0"/>
                </a:moveTo>
                <a:lnTo>
                  <a:pt x="7345947" y="0"/>
                </a:lnTo>
                <a:lnTo>
                  <a:pt x="7345947" y="1763027"/>
                </a:lnTo>
                <a:lnTo>
                  <a:pt x="0" y="1763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1">
            <a:extLst>
              <a:ext uri="{FF2B5EF4-FFF2-40B4-BE49-F238E27FC236}">
                <a16:creationId xmlns:a16="http://schemas.microsoft.com/office/drawing/2014/main" id="{1B4EB67A-CAB4-0732-CB5E-A69BDA3F3252}"/>
              </a:ext>
            </a:extLst>
          </p:cNvPr>
          <p:cNvSpPr txBox="1"/>
          <p:nvPr/>
        </p:nvSpPr>
        <p:spPr>
          <a:xfrm>
            <a:off x="11734800" y="2783705"/>
            <a:ext cx="4953000" cy="646331"/>
          </a:xfrm>
          <a:prstGeom prst="rect">
            <a:avLst/>
          </a:prstGeom>
          <a:noFill/>
        </p:spPr>
        <p:txBody>
          <a:bodyPr wrap="square" rtlCol="0">
            <a:spAutoFit/>
          </a:bodyPr>
          <a:lstStyle/>
          <a:p>
            <a:pPr algn="ctr"/>
            <a:r>
              <a:rPr lang="en-GB" sz="3600" dirty="0">
                <a:solidFill>
                  <a:schemeClr val="bg1"/>
                </a:solidFill>
              </a:rPr>
              <a:t>Train / Boat</a:t>
            </a:r>
          </a:p>
        </p:txBody>
      </p:sp>
      <p:sp>
        <p:nvSpPr>
          <p:cNvPr id="13" name="TextBox 8">
            <a:extLst>
              <a:ext uri="{FF2B5EF4-FFF2-40B4-BE49-F238E27FC236}">
                <a16:creationId xmlns:a16="http://schemas.microsoft.com/office/drawing/2014/main" id="{2515EC2D-C3A9-641D-EEFA-BA96551D9AA3}"/>
              </a:ext>
            </a:extLst>
          </p:cNvPr>
          <p:cNvSpPr txBox="1"/>
          <p:nvPr/>
        </p:nvSpPr>
        <p:spPr>
          <a:xfrm>
            <a:off x="9753600" y="3850774"/>
            <a:ext cx="7924799" cy="6308009"/>
          </a:xfrm>
          <a:prstGeom prst="rect">
            <a:avLst/>
          </a:prstGeom>
        </p:spPr>
        <p:txBody>
          <a:bodyPr wrap="square" lIns="0" tIns="0" rIns="0" bIns="0" rtlCol="0" anchor="t">
            <a:spAutoFit/>
          </a:bodyPr>
          <a:lstStyle/>
          <a:p>
            <a:pPr>
              <a:lnSpc>
                <a:spcPts val="3779"/>
              </a:lnSpc>
            </a:pPr>
            <a:r>
              <a:rPr lang="en-GB" sz="2800" dirty="0">
                <a:solidFill>
                  <a:srgbClr val="144A8A"/>
                </a:solidFill>
                <a:cs typeface="Arial" panose="020B0604020202020204" pitchFamily="34" charset="0"/>
              </a:rPr>
              <a:t>Travelling by train or boat can be a less stressful experience for some people. Again, it is important to take anything that is going to provide a distraction and make the journey easier. This could be access to favourite music, a loved book or toy. </a:t>
            </a:r>
          </a:p>
          <a:p>
            <a:pPr>
              <a:lnSpc>
                <a:spcPts val="3779"/>
              </a:lnSpc>
            </a:pPr>
            <a:br>
              <a:rPr lang="en-GB" sz="2800" dirty="0">
                <a:solidFill>
                  <a:srgbClr val="144A8A"/>
                </a:solidFill>
                <a:cs typeface="Arial" panose="020B0604020202020204" pitchFamily="34" charset="0"/>
              </a:rPr>
            </a:br>
            <a:r>
              <a:rPr lang="en-GB" sz="2800" dirty="0">
                <a:solidFill>
                  <a:srgbClr val="144A8A"/>
                </a:solidFill>
                <a:cs typeface="Arial" panose="020B0604020202020204" pitchFamily="34" charset="0"/>
              </a:rPr>
              <a:t>Many train stations and ferry ports will offer special assistance for disabled travellers. </a:t>
            </a:r>
          </a:p>
          <a:p>
            <a:pPr>
              <a:lnSpc>
                <a:spcPts val="3779"/>
              </a:lnSpc>
            </a:pPr>
            <a:endParaRPr lang="en-GB" sz="2800" dirty="0">
              <a:solidFill>
                <a:srgbClr val="144A8A"/>
              </a:solidFill>
              <a:cs typeface="Arial" panose="020B0604020202020204" pitchFamily="34" charset="0"/>
            </a:endParaRPr>
          </a:p>
          <a:p>
            <a:pPr>
              <a:lnSpc>
                <a:spcPts val="3779"/>
              </a:lnSpc>
            </a:pPr>
            <a:r>
              <a:rPr lang="en-GB" sz="2800" dirty="0">
                <a:solidFill>
                  <a:srgbClr val="144A8A"/>
                </a:solidFill>
                <a:cs typeface="Arial" panose="020B0604020202020204" pitchFamily="34" charset="0"/>
              </a:rPr>
              <a:t>Contact the stations or port you are travelling from and to before your trip to explain that you are travelling with an autistic passenger/child with additional needs and ask what support they can offer. </a:t>
            </a:r>
          </a:p>
        </p:txBody>
      </p:sp>
      <p:pic>
        <p:nvPicPr>
          <p:cNvPr id="3074" name="Picture 2" descr="Image result for aeroplaneclipart">
            <a:extLst>
              <a:ext uri="{FF2B5EF4-FFF2-40B4-BE49-F238E27FC236}">
                <a16:creationId xmlns:a16="http://schemas.microsoft.com/office/drawing/2014/main" id="{6987DC21-B6C5-7D80-39B4-6789893FAE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3661" y="545238"/>
            <a:ext cx="2562578" cy="2540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3895" y="879563"/>
            <a:ext cx="2555282" cy="856101"/>
          </a:xfrm>
          <a:custGeom>
            <a:avLst/>
            <a:gdLst/>
            <a:ahLst/>
            <a:cxnLst/>
            <a:rect l="l" t="t" r="r" b="b"/>
            <a:pathLst>
              <a:path w="2555282" h="856101">
                <a:moveTo>
                  <a:pt x="0" y="0"/>
                </a:moveTo>
                <a:lnTo>
                  <a:pt x="2555282" y="0"/>
                </a:lnTo>
                <a:lnTo>
                  <a:pt x="2555282" y="856101"/>
                </a:lnTo>
                <a:lnTo>
                  <a:pt x="0" y="8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709045" y="458828"/>
            <a:ext cx="8693410" cy="1667152"/>
          </a:xfrm>
          <a:custGeom>
            <a:avLst/>
            <a:gdLst/>
            <a:ahLst/>
            <a:cxnLst/>
            <a:rect l="l" t="t" r="r" b="b"/>
            <a:pathLst>
              <a:path w="10615016" h="2547604">
                <a:moveTo>
                  <a:pt x="0" y="0"/>
                </a:moveTo>
                <a:lnTo>
                  <a:pt x="10615016" y="0"/>
                </a:lnTo>
                <a:lnTo>
                  <a:pt x="10615016" y="2547604"/>
                </a:lnTo>
                <a:lnTo>
                  <a:pt x="0" y="2547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709045" y="527289"/>
            <a:ext cx="8181975" cy="1442061"/>
          </a:xfrm>
          <a:prstGeom prst="rect">
            <a:avLst/>
          </a:prstGeom>
        </p:spPr>
        <p:txBody>
          <a:bodyPr wrap="square" lIns="0" tIns="0" rIns="0" bIns="0" rtlCol="0" anchor="t">
            <a:spAutoFit/>
          </a:bodyPr>
          <a:lstStyle/>
          <a:p>
            <a:pPr algn="ctr">
              <a:lnSpc>
                <a:spcPts val="5809"/>
              </a:lnSpc>
            </a:pPr>
            <a:r>
              <a:rPr lang="en-US" sz="4149" dirty="0">
                <a:solidFill>
                  <a:srgbClr val="FFFFFF"/>
                </a:solidFill>
                <a:cs typeface="Arial" panose="020B0604020202020204" pitchFamily="34" charset="0"/>
              </a:rPr>
              <a:t>Days Out</a:t>
            </a:r>
          </a:p>
          <a:p>
            <a:pPr algn="ctr">
              <a:lnSpc>
                <a:spcPts val="5809"/>
              </a:lnSpc>
            </a:pPr>
            <a:r>
              <a:rPr lang="en-US" sz="4149" dirty="0">
                <a:solidFill>
                  <a:srgbClr val="FFFFFF"/>
                </a:solidFill>
                <a:cs typeface="Arial" panose="020B0604020202020204" pitchFamily="34" charset="0"/>
              </a:rPr>
              <a:t>Planning Ahead</a:t>
            </a:r>
          </a:p>
        </p:txBody>
      </p:sp>
      <p:sp>
        <p:nvSpPr>
          <p:cNvPr id="8" name="TextBox 8"/>
          <p:cNvSpPr txBox="1"/>
          <p:nvPr/>
        </p:nvSpPr>
        <p:spPr>
          <a:xfrm>
            <a:off x="228600" y="2933700"/>
            <a:ext cx="12192000" cy="7269106"/>
          </a:xfrm>
          <a:prstGeom prst="rect">
            <a:avLst/>
          </a:prstGeom>
        </p:spPr>
        <p:txBody>
          <a:bodyPr wrap="square" lIns="0" tIns="0" rIns="0" bIns="0" rtlCol="0" anchor="t">
            <a:spAutoFit/>
          </a:bodyPr>
          <a:lstStyle/>
          <a:p>
            <a:pPr>
              <a:lnSpc>
                <a:spcPts val="3779"/>
              </a:lnSpc>
            </a:pPr>
            <a:r>
              <a:rPr lang="en-GB" sz="2800" dirty="0">
                <a:solidFill>
                  <a:srgbClr val="002060"/>
                </a:solidFill>
                <a:cs typeface="Arial" panose="020B0604020202020204" pitchFamily="34" charset="0"/>
              </a:rPr>
              <a:t>Many autistic people need preparing for change and this will also apply to days out </a:t>
            </a:r>
            <a:br>
              <a:rPr lang="en-GB" sz="2800" dirty="0">
                <a:solidFill>
                  <a:srgbClr val="002060"/>
                </a:solidFill>
                <a:cs typeface="Arial" panose="020B0604020202020204" pitchFamily="34" charset="0"/>
              </a:rPr>
            </a:br>
            <a:br>
              <a:rPr lang="en-GB" sz="2800" dirty="0">
                <a:solidFill>
                  <a:srgbClr val="002060"/>
                </a:solidFill>
                <a:cs typeface="Arial" panose="020B0604020202020204" pitchFamily="34" charset="0"/>
              </a:rPr>
            </a:br>
            <a:r>
              <a:rPr lang="en-GB" sz="2800" dirty="0">
                <a:solidFill>
                  <a:srgbClr val="002060"/>
                </a:solidFill>
                <a:cs typeface="Arial" panose="020B0604020202020204" pitchFamily="34" charset="0"/>
              </a:rPr>
              <a:t>Plan ahead by contacting where you are visiting to ask what support is available</a:t>
            </a:r>
          </a:p>
          <a:p>
            <a:pPr>
              <a:lnSpc>
                <a:spcPts val="3779"/>
              </a:lnSpc>
            </a:pPr>
            <a:endParaRPr lang="en-GB" sz="2800" dirty="0">
              <a:solidFill>
                <a:srgbClr val="002060"/>
              </a:solidFill>
              <a:cs typeface="Arial" panose="020B0604020202020204" pitchFamily="34" charset="0"/>
            </a:endParaRPr>
          </a:p>
          <a:p>
            <a:pPr>
              <a:lnSpc>
                <a:spcPts val="3779"/>
              </a:lnSpc>
            </a:pPr>
            <a:r>
              <a:rPr lang="en-GB" sz="2800" dirty="0">
                <a:solidFill>
                  <a:srgbClr val="002060"/>
                </a:solidFill>
                <a:cs typeface="Arial" panose="020B0604020202020204" pitchFamily="34" charset="0"/>
              </a:rPr>
              <a:t>Most tourist attractions accommodate visitors with additional needs in many ways</a:t>
            </a:r>
          </a:p>
          <a:p>
            <a:pPr>
              <a:lnSpc>
                <a:spcPts val="3779"/>
              </a:lnSpc>
            </a:pPr>
            <a:endParaRPr lang="en-GB" sz="2800" dirty="0">
              <a:solidFill>
                <a:srgbClr val="002060"/>
              </a:solidFill>
              <a:cs typeface="Arial" panose="020B0604020202020204" pitchFamily="34" charset="0"/>
            </a:endParaRPr>
          </a:p>
          <a:p>
            <a:pPr>
              <a:lnSpc>
                <a:spcPts val="3779"/>
              </a:lnSpc>
            </a:pPr>
            <a:r>
              <a:rPr lang="en-GB" sz="2800" dirty="0">
                <a:solidFill>
                  <a:srgbClr val="002060"/>
                </a:solidFill>
                <a:cs typeface="Arial" panose="020B0604020202020204" pitchFamily="34" charset="0"/>
              </a:rPr>
              <a:t>Some will publish autism-friendly guides that you can download before your visit</a:t>
            </a:r>
          </a:p>
          <a:p>
            <a:pPr>
              <a:lnSpc>
                <a:spcPts val="3779"/>
              </a:lnSpc>
            </a:pPr>
            <a:endParaRPr lang="en-GB" sz="2800" dirty="0">
              <a:solidFill>
                <a:srgbClr val="002060"/>
              </a:solidFill>
              <a:cs typeface="Arial" panose="020B0604020202020204" pitchFamily="34" charset="0"/>
            </a:endParaRPr>
          </a:p>
          <a:p>
            <a:pPr>
              <a:lnSpc>
                <a:spcPts val="3779"/>
              </a:lnSpc>
            </a:pPr>
            <a:r>
              <a:rPr lang="en-GB" sz="2800" dirty="0">
                <a:solidFill>
                  <a:srgbClr val="002060"/>
                </a:solidFill>
                <a:cs typeface="Arial" panose="020B0604020202020204" pitchFamily="34" charset="0"/>
              </a:rPr>
              <a:t>View the place you’re visiting beforehand on YouTube, social media and on Google Maps.  Plan the visit and make a schedule for the day</a:t>
            </a:r>
          </a:p>
          <a:p>
            <a:pPr>
              <a:lnSpc>
                <a:spcPts val="3779"/>
              </a:lnSpc>
            </a:pPr>
            <a:endParaRPr lang="en-GB" sz="2800" dirty="0">
              <a:solidFill>
                <a:srgbClr val="002060"/>
              </a:solidFill>
              <a:cs typeface="Arial" panose="020B0604020202020204" pitchFamily="34" charset="0"/>
            </a:endParaRPr>
          </a:p>
          <a:p>
            <a:pPr>
              <a:lnSpc>
                <a:spcPts val="3779"/>
              </a:lnSpc>
            </a:pPr>
            <a:r>
              <a:rPr lang="en-GB" sz="2800" dirty="0">
                <a:solidFill>
                  <a:srgbClr val="002060"/>
                </a:solidFill>
                <a:cs typeface="Arial" panose="020B0604020202020204" pitchFamily="34" charset="0"/>
              </a:rPr>
              <a:t>When travelling there, sometimes it helps to use live navigation rather than a </a:t>
            </a:r>
            <a:r>
              <a:rPr lang="en-GB" sz="2800" dirty="0" err="1">
                <a:solidFill>
                  <a:srgbClr val="002060"/>
                </a:solidFill>
                <a:cs typeface="Arial" panose="020B0604020202020204" pitchFamily="34" charset="0"/>
              </a:rPr>
              <a:t>SatNav</a:t>
            </a:r>
            <a:r>
              <a:rPr lang="en-GB" sz="2800" dirty="0">
                <a:solidFill>
                  <a:srgbClr val="002060"/>
                </a:solidFill>
                <a:cs typeface="Arial" panose="020B0604020202020204" pitchFamily="34" charset="0"/>
              </a:rPr>
              <a:t> as time of arrival will be more accurate, automatically adjusting for traffic</a:t>
            </a:r>
          </a:p>
          <a:p>
            <a:pPr>
              <a:lnSpc>
                <a:spcPts val="3779"/>
              </a:lnSpc>
            </a:pPr>
            <a:endParaRPr lang="en-GB" sz="2400" dirty="0">
              <a:solidFill>
                <a:srgbClr val="144A8A"/>
              </a:solidFill>
              <a:cs typeface="Arial" panose="020B0604020202020204" pitchFamily="34" charset="0"/>
            </a:endParaRPr>
          </a:p>
          <a:p>
            <a:pPr>
              <a:lnSpc>
                <a:spcPts val="3779"/>
              </a:lnSpc>
            </a:pPr>
            <a:endParaRPr lang="en-US" sz="2400" dirty="0">
              <a:solidFill>
                <a:srgbClr val="144A8A"/>
              </a:solidFill>
            </a:endParaRPr>
          </a:p>
        </p:txBody>
      </p:sp>
      <p:pic>
        <p:nvPicPr>
          <p:cNvPr id="3" name="Picture 2">
            <a:extLst>
              <a:ext uri="{FF2B5EF4-FFF2-40B4-BE49-F238E27FC236}">
                <a16:creationId xmlns:a16="http://schemas.microsoft.com/office/drawing/2014/main" id="{855A8BA5-6C25-BCEC-8D2B-D564CDE406B3}"/>
              </a:ext>
            </a:extLst>
          </p:cNvPr>
          <p:cNvPicPr>
            <a:picLocks noChangeAspect="1"/>
          </p:cNvPicPr>
          <p:nvPr/>
        </p:nvPicPr>
        <p:blipFill rotWithShape="1">
          <a:blip r:embed="rId6"/>
          <a:srcRect l="34773" t="20625" r="36179" b="10417"/>
          <a:stretch/>
        </p:blipFill>
        <p:spPr>
          <a:xfrm>
            <a:off x="13106400" y="3086100"/>
            <a:ext cx="4495800" cy="6000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0267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1776</Words>
  <Application>Microsoft Office PowerPoint</Application>
  <PresentationFormat>Custom</PresentationFormat>
  <Paragraphs>129</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Commissioners presentation (May 2023)</dc:title>
  <dc:creator>Kate Seasman</dc:creator>
  <cp:lastModifiedBy>Kate Seasman</cp:lastModifiedBy>
  <cp:revision>14</cp:revision>
  <dcterms:created xsi:type="dcterms:W3CDTF">2006-08-16T00:00:00Z</dcterms:created>
  <dcterms:modified xsi:type="dcterms:W3CDTF">2023-07-12T13:50:57Z</dcterms:modified>
  <dc:identifier>DAFhNKwNy-I</dc:identifier>
</cp:coreProperties>
</file>