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Ubuntu 2" panose="020B0504030602030204" pitchFamily="34" charset="0"/>
      <p:regular r:id="rId28"/>
    </p:embeddedFont>
    <p:embeddedFont>
      <p:font typeface="Ubuntu 3" panose="020B0504030602030204" pitchFamily="3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9" autoAdjust="0"/>
  </p:normalViewPr>
  <p:slideViewPr>
    <p:cSldViewPr>
      <p:cViewPr varScale="1">
        <p:scale>
          <a:sx n="72" d="100"/>
          <a:sy n="72" d="100"/>
        </p:scale>
        <p:origin x="76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8.svg"/><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svg"/><Relationship Id="rId7" Type="http://schemas.openxmlformats.org/officeDocument/2006/relationships/image" Target="../media/image4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8.svg"/><Relationship Id="rId10" Type="http://schemas.openxmlformats.org/officeDocument/2006/relationships/image" Target="../media/image61.png"/><Relationship Id="rId4" Type="http://schemas.openxmlformats.org/officeDocument/2006/relationships/image" Target="../media/image7.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7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svg"/><Relationship Id="rId7" Type="http://schemas.openxmlformats.org/officeDocument/2006/relationships/image" Target="../media/image7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0.svg"/><Relationship Id="rId10" Type="http://schemas.openxmlformats.org/officeDocument/2006/relationships/image" Target="../media/image80.png"/><Relationship Id="rId4" Type="http://schemas.openxmlformats.org/officeDocument/2006/relationships/image" Target="../media/image9.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svg"/><Relationship Id="rId7"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58.svg"/><Relationship Id="rId10" Type="http://schemas.openxmlformats.org/officeDocument/2006/relationships/image" Target="../media/image85.png"/><Relationship Id="rId4" Type="http://schemas.openxmlformats.org/officeDocument/2006/relationships/image" Target="../media/image57.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72565"/>
        </a:solidFill>
        <a:effectLst/>
      </p:bgPr>
    </p:bg>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258341">
            <a:off x="-9121639" y="617375"/>
            <a:ext cx="27587922" cy="15518206"/>
          </a:xfrm>
          <a:custGeom>
            <a:avLst/>
            <a:gdLst/>
            <a:ahLst/>
            <a:cxnLst/>
            <a:rect l="l" t="t" r="r" b="b"/>
            <a:pathLst>
              <a:path w="27587922" h="15518206">
                <a:moveTo>
                  <a:pt x="0" y="0"/>
                </a:moveTo>
                <a:lnTo>
                  <a:pt x="27587922" y="0"/>
                </a:lnTo>
                <a:lnTo>
                  <a:pt x="27587922" y="15518206"/>
                </a:lnTo>
                <a:lnTo>
                  <a:pt x="0" y="155182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233983" y="5340068"/>
            <a:ext cx="7125195" cy="4114800"/>
          </a:xfrm>
          <a:custGeom>
            <a:avLst/>
            <a:gdLst/>
            <a:ahLst/>
            <a:cxnLst/>
            <a:rect l="l" t="t" r="r" b="b"/>
            <a:pathLst>
              <a:path w="7125195" h="4114800">
                <a:moveTo>
                  <a:pt x="0" y="0"/>
                </a:moveTo>
                <a:lnTo>
                  <a:pt x="7125194" y="0"/>
                </a:lnTo>
                <a:lnTo>
                  <a:pt x="71251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700" y="3423048"/>
            <a:ext cx="11052141" cy="2613730"/>
          </a:xfrm>
          <a:prstGeom prst="rect">
            <a:avLst/>
          </a:prstGeom>
        </p:spPr>
        <p:txBody>
          <a:bodyPr lIns="0" tIns="0" rIns="0" bIns="0" rtlCol="0" anchor="t">
            <a:spAutoFit/>
          </a:bodyPr>
          <a:lstStyle/>
          <a:p>
            <a:pPr>
              <a:lnSpc>
                <a:spcPts val="9902"/>
              </a:lnSpc>
            </a:pPr>
            <a:r>
              <a:rPr lang="en-US" sz="9902" b="1" dirty="0">
                <a:solidFill>
                  <a:srgbClr val="FFFFFF"/>
                </a:solidFill>
                <a:latin typeface="Arial" panose="020B0604020202020204" pitchFamily="34" charset="0"/>
                <a:cs typeface="Arial" panose="020B0604020202020204" pitchFamily="34" charset="0"/>
              </a:rPr>
              <a:t>Together Trust Sleep Services </a:t>
            </a:r>
          </a:p>
        </p:txBody>
      </p:sp>
      <p:sp>
        <p:nvSpPr>
          <p:cNvPr id="6" name="TextBox 6"/>
          <p:cNvSpPr txBox="1"/>
          <p:nvPr/>
        </p:nvSpPr>
        <p:spPr>
          <a:xfrm>
            <a:off x="1028700" y="6511195"/>
            <a:ext cx="11788285" cy="655308"/>
          </a:xfrm>
          <a:prstGeom prst="rect">
            <a:avLst/>
          </a:prstGeom>
        </p:spPr>
        <p:txBody>
          <a:bodyPr lIns="0" tIns="0" rIns="0" bIns="0" rtlCol="0" anchor="t">
            <a:spAutoFit/>
          </a:bodyPr>
          <a:lstStyle/>
          <a:p>
            <a:pPr>
              <a:lnSpc>
                <a:spcPts val="5599"/>
              </a:lnSpc>
            </a:pPr>
            <a:r>
              <a:rPr lang="en-US" sz="3999" b="1" dirty="0">
                <a:solidFill>
                  <a:srgbClr val="FDDB00"/>
                </a:solidFill>
                <a:latin typeface="Arial" panose="020B0604020202020204" pitchFamily="34" charset="0"/>
                <a:cs typeface="Arial" panose="020B0604020202020204" pitchFamily="34" charset="0"/>
              </a:rPr>
              <a:t>May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88327" y="2737104"/>
            <a:ext cx="3599771" cy="3154299"/>
          </a:xfrm>
          <a:custGeom>
            <a:avLst/>
            <a:gdLst/>
            <a:ahLst/>
            <a:cxnLst/>
            <a:rect l="l" t="t" r="r" b="b"/>
            <a:pathLst>
              <a:path w="3599771" h="3154299">
                <a:moveTo>
                  <a:pt x="0" y="0"/>
                </a:moveTo>
                <a:lnTo>
                  <a:pt x="3599771" y="0"/>
                </a:lnTo>
                <a:lnTo>
                  <a:pt x="3599771" y="3154299"/>
                </a:lnTo>
                <a:lnTo>
                  <a:pt x="0" y="31542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305086" y="4043294"/>
            <a:ext cx="5607253" cy="2650701"/>
          </a:xfrm>
          <a:custGeom>
            <a:avLst/>
            <a:gdLst/>
            <a:ahLst/>
            <a:cxnLst/>
            <a:rect l="l" t="t" r="r" b="b"/>
            <a:pathLst>
              <a:path w="5607253" h="2650701">
                <a:moveTo>
                  <a:pt x="0" y="0"/>
                </a:moveTo>
                <a:lnTo>
                  <a:pt x="5607253" y="0"/>
                </a:lnTo>
                <a:lnTo>
                  <a:pt x="5607253" y="2650701"/>
                </a:lnTo>
                <a:lnTo>
                  <a:pt x="0" y="2650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a:off x="-662751" y="5891403"/>
            <a:ext cx="6190267" cy="4547033"/>
          </a:xfrm>
          <a:custGeom>
            <a:avLst/>
            <a:gdLst/>
            <a:ahLst/>
            <a:cxnLst/>
            <a:rect l="l" t="t" r="r" b="b"/>
            <a:pathLst>
              <a:path w="6190267" h="4547033">
                <a:moveTo>
                  <a:pt x="6190267" y="0"/>
                </a:moveTo>
                <a:lnTo>
                  <a:pt x="0" y="0"/>
                </a:lnTo>
                <a:lnTo>
                  <a:pt x="0" y="4547033"/>
                </a:lnTo>
                <a:lnTo>
                  <a:pt x="6190267" y="4547033"/>
                </a:lnTo>
                <a:lnTo>
                  <a:pt x="6190267"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5720837" y="7001358"/>
            <a:ext cx="4275121" cy="3140271"/>
          </a:xfrm>
          <a:custGeom>
            <a:avLst/>
            <a:gdLst/>
            <a:ahLst/>
            <a:cxnLst/>
            <a:rect l="l" t="t" r="r" b="b"/>
            <a:pathLst>
              <a:path w="4275121" h="3140271">
                <a:moveTo>
                  <a:pt x="0" y="0"/>
                </a:moveTo>
                <a:lnTo>
                  <a:pt x="4275121" y="0"/>
                </a:lnTo>
                <a:lnTo>
                  <a:pt x="4275121" y="3140271"/>
                </a:lnTo>
                <a:lnTo>
                  <a:pt x="0" y="31402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1339404" flipH="1">
            <a:off x="8972793" y="4989837"/>
            <a:ext cx="2198436" cy="1926380"/>
          </a:xfrm>
          <a:custGeom>
            <a:avLst/>
            <a:gdLst/>
            <a:ahLst/>
            <a:cxnLst/>
            <a:rect l="l" t="t" r="r" b="b"/>
            <a:pathLst>
              <a:path w="2198436" h="1926380">
                <a:moveTo>
                  <a:pt x="2198436" y="0"/>
                </a:moveTo>
                <a:lnTo>
                  <a:pt x="0" y="0"/>
                </a:lnTo>
                <a:lnTo>
                  <a:pt x="0" y="1926380"/>
                </a:lnTo>
                <a:lnTo>
                  <a:pt x="2198436" y="1926380"/>
                </a:lnTo>
                <a:lnTo>
                  <a:pt x="2198436"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1514743">
            <a:off x="14439772" y="1972222"/>
            <a:ext cx="2819528" cy="2071072"/>
          </a:xfrm>
          <a:custGeom>
            <a:avLst/>
            <a:gdLst/>
            <a:ahLst/>
            <a:cxnLst/>
            <a:rect l="l" t="t" r="r" b="b"/>
            <a:pathLst>
              <a:path w="2819528" h="2071072">
                <a:moveTo>
                  <a:pt x="0" y="0"/>
                </a:moveTo>
                <a:lnTo>
                  <a:pt x="2819528" y="0"/>
                </a:lnTo>
                <a:lnTo>
                  <a:pt x="2819528" y="2071072"/>
                </a:lnTo>
                <a:lnTo>
                  <a:pt x="0" y="2071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0227024" y="6896583"/>
            <a:ext cx="8060976" cy="3810643"/>
          </a:xfrm>
          <a:custGeom>
            <a:avLst/>
            <a:gdLst/>
            <a:ahLst/>
            <a:cxnLst/>
            <a:rect l="l" t="t" r="r" b="b"/>
            <a:pathLst>
              <a:path w="8060976" h="3810643">
                <a:moveTo>
                  <a:pt x="8060976" y="0"/>
                </a:moveTo>
                <a:lnTo>
                  <a:pt x="0" y="0"/>
                </a:lnTo>
                <a:lnTo>
                  <a:pt x="0" y="3810644"/>
                </a:lnTo>
                <a:lnTo>
                  <a:pt x="8060976" y="3810644"/>
                </a:lnTo>
                <a:lnTo>
                  <a:pt x="8060976"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11418879" y="939500"/>
            <a:ext cx="2838633" cy="2487352"/>
          </a:xfrm>
          <a:custGeom>
            <a:avLst/>
            <a:gdLst/>
            <a:ahLst/>
            <a:cxnLst/>
            <a:rect l="l" t="t" r="r" b="b"/>
            <a:pathLst>
              <a:path w="2838633" h="2487352">
                <a:moveTo>
                  <a:pt x="0" y="0"/>
                </a:moveTo>
                <a:lnTo>
                  <a:pt x="2838633" y="0"/>
                </a:lnTo>
                <a:lnTo>
                  <a:pt x="2838633" y="2487352"/>
                </a:lnTo>
                <a:lnTo>
                  <a:pt x="0" y="248735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4319583" y="4636595"/>
            <a:ext cx="3319779" cy="2842561"/>
          </a:xfrm>
          <a:custGeom>
            <a:avLst/>
            <a:gdLst/>
            <a:ahLst/>
            <a:cxnLst/>
            <a:rect l="l" t="t" r="r" b="b"/>
            <a:pathLst>
              <a:path w="3319779" h="2842561">
                <a:moveTo>
                  <a:pt x="0" y="0"/>
                </a:moveTo>
                <a:lnTo>
                  <a:pt x="3319779" y="0"/>
                </a:lnTo>
                <a:lnTo>
                  <a:pt x="3319779" y="2842561"/>
                </a:lnTo>
                <a:lnTo>
                  <a:pt x="0" y="284256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TextBox 13"/>
          <p:cNvSpPr txBox="1"/>
          <p:nvPr/>
        </p:nvSpPr>
        <p:spPr>
          <a:xfrm>
            <a:off x="1171290" y="774788"/>
            <a:ext cx="7345427" cy="3154052"/>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The Wider Costs of Lack of Sleep – Socio-economic</a:t>
            </a:r>
          </a:p>
          <a:p>
            <a:pPr>
              <a:lnSpc>
                <a:spcPts val="6229"/>
              </a:lnSpc>
            </a:pPr>
            <a:endParaRPr lang="en-US" sz="4449" dirty="0">
              <a:solidFill>
                <a:srgbClr val="FFFFFF"/>
              </a:solidFill>
              <a:latin typeface="Ubuntu 3 Bold"/>
            </a:endParaRPr>
          </a:p>
          <a:p>
            <a:pPr>
              <a:lnSpc>
                <a:spcPts val="6229"/>
              </a:lnSpc>
            </a:pPr>
            <a:endParaRPr lang="en-US" sz="4449" dirty="0">
              <a:solidFill>
                <a:srgbClr val="FFFFFF"/>
              </a:solidFill>
              <a:latin typeface="Ubuntu 3 Bold"/>
            </a:endParaRPr>
          </a:p>
        </p:txBody>
      </p:sp>
      <p:sp>
        <p:nvSpPr>
          <p:cNvPr id="14" name="TextBox 14"/>
          <p:cNvSpPr txBox="1"/>
          <p:nvPr/>
        </p:nvSpPr>
        <p:spPr>
          <a:xfrm>
            <a:off x="11567535" y="1212666"/>
            <a:ext cx="2582680" cy="1117875"/>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I have had to go part-time in work because I just can’t function.</a:t>
            </a:r>
          </a:p>
        </p:txBody>
      </p:sp>
      <p:sp>
        <p:nvSpPr>
          <p:cNvPr id="15" name="Freeform 15"/>
          <p:cNvSpPr/>
          <p:nvPr/>
        </p:nvSpPr>
        <p:spPr>
          <a:xfrm flipH="1">
            <a:off x="6181697" y="2655117"/>
            <a:ext cx="5214526" cy="2465049"/>
          </a:xfrm>
          <a:custGeom>
            <a:avLst/>
            <a:gdLst/>
            <a:ahLst/>
            <a:cxnLst/>
            <a:rect l="l" t="t" r="r" b="b"/>
            <a:pathLst>
              <a:path w="5214526" h="2465049">
                <a:moveTo>
                  <a:pt x="5214527" y="0"/>
                </a:moveTo>
                <a:lnTo>
                  <a:pt x="0" y="0"/>
                </a:lnTo>
                <a:lnTo>
                  <a:pt x="0" y="2465049"/>
                </a:lnTo>
                <a:lnTo>
                  <a:pt x="5214527" y="2465049"/>
                </a:lnTo>
                <a:lnTo>
                  <a:pt x="5214527"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TextBox 16"/>
          <p:cNvSpPr txBox="1"/>
          <p:nvPr/>
        </p:nvSpPr>
        <p:spPr>
          <a:xfrm>
            <a:off x="6181697" y="2684828"/>
            <a:ext cx="5212608" cy="1504386"/>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My husband and I have rented a flat and we are taking it in turns to sleep there with our child so at least the other kids and one of us gets some sleep each night.</a:t>
            </a:r>
          </a:p>
        </p:txBody>
      </p:sp>
      <p:sp>
        <p:nvSpPr>
          <p:cNvPr id="17" name="TextBox 17"/>
          <p:cNvSpPr txBox="1"/>
          <p:nvPr/>
        </p:nvSpPr>
        <p:spPr>
          <a:xfrm>
            <a:off x="4485193" y="4932415"/>
            <a:ext cx="2988560" cy="1889107"/>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We have bought a caravan for our drive and we are taking it in turns to sleep in there with our child.</a:t>
            </a:r>
          </a:p>
        </p:txBody>
      </p:sp>
      <p:sp>
        <p:nvSpPr>
          <p:cNvPr id="18" name="TextBox 18"/>
          <p:cNvSpPr txBox="1"/>
          <p:nvPr/>
        </p:nvSpPr>
        <p:spPr>
          <a:xfrm>
            <a:off x="15008994" y="2273391"/>
            <a:ext cx="1769013" cy="1117875"/>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My husband and I have separated.</a:t>
            </a:r>
          </a:p>
        </p:txBody>
      </p:sp>
      <p:sp>
        <p:nvSpPr>
          <p:cNvPr id="19" name="TextBox 19"/>
          <p:cNvSpPr txBox="1"/>
          <p:nvPr/>
        </p:nvSpPr>
        <p:spPr>
          <a:xfrm>
            <a:off x="12654990" y="4216315"/>
            <a:ext cx="4907445" cy="1504386"/>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My son’s attendance is below 60% and he has always had good attendance and enjoyed school. School are on my back all the time and I have been fined.</a:t>
            </a:r>
          </a:p>
        </p:txBody>
      </p:sp>
      <p:sp>
        <p:nvSpPr>
          <p:cNvPr id="20" name="TextBox 20"/>
          <p:cNvSpPr txBox="1"/>
          <p:nvPr/>
        </p:nvSpPr>
        <p:spPr>
          <a:xfrm>
            <a:off x="1171290" y="2891288"/>
            <a:ext cx="3233845" cy="1889107"/>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My daughter doesn’t go to sleep until 3am. She then sleeps ‘til mid-day and hasn’t been to school in months.</a:t>
            </a:r>
          </a:p>
        </p:txBody>
      </p:sp>
      <p:sp>
        <p:nvSpPr>
          <p:cNvPr id="21" name="TextBox 21"/>
          <p:cNvSpPr txBox="1"/>
          <p:nvPr/>
        </p:nvSpPr>
        <p:spPr>
          <a:xfrm>
            <a:off x="459630" y="6283050"/>
            <a:ext cx="3945505" cy="3043269"/>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I am so drained all the time, both physically and emotionally. My blood pressure is sky high and I am on medication for that as well as depression. This all started when my youngest started struggling with sleep. It’s been like this for 2 years now.</a:t>
            </a:r>
          </a:p>
        </p:txBody>
      </p:sp>
      <p:sp>
        <p:nvSpPr>
          <p:cNvPr id="22" name="TextBox 22"/>
          <p:cNvSpPr txBox="1"/>
          <p:nvPr/>
        </p:nvSpPr>
        <p:spPr>
          <a:xfrm>
            <a:off x="10368437" y="6944208"/>
            <a:ext cx="7639757" cy="2658548"/>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This is having a big impact on my other children too who are all struggling getting up in the morning for school. We are all just permanently worn out. I haven’t even got the energy to sort the food shop out and we are living off freezer food. I feel like I’m losing my grip on my own kids as I haven't the energy to intervene when they’re arguing and it feels like a house of battles and permanent arguments.</a:t>
            </a:r>
          </a:p>
        </p:txBody>
      </p:sp>
      <p:sp>
        <p:nvSpPr>
          <p:cNvPr id="23" name="TextBox 23"/>
          <p:cNvSpPr txBox="1"/>
          <p:nvPr/>
        </p:nvSpPr>
        <p:spPr>
          <a:xfrm>
            <a:off x="6181697" y="7422006"/>
            <a:ext cx="3425408" cy="1889107"/>
          </a:xfrm>
          <a:prstGeom prst="rect">
            <a:avLst/>
          </a:prstGeom>
        </p:spPr>
        <p:txBody>
          <a:bodyPr lIns="0" tIns="0" rIns="0" bIns="0" rtlCol="0" anchor="t">
            <a:spAutoFit/>
          </a:bodyPr>
          <a:lstStyle/>
          <a:p>
            <a:pPr algn="ctr">
              <a:lnSpc>
                <a:spcPts val="2959"/>
              </a:lnSpc>
              <a:spcBef>
                <a:spcPct val="0"/>
              </a:spcBef>
            </a:pPr>
            <a:r>
              <a:rPr lang="en-US" sz="2114" dirty="0">
                <a:solidFill>
                  <a:srgbClr val="FFFFFF"/>
                </a:solidFill>
                <a:latin typeface="Arial" panose="020B0604020202020204" pitchFamily="34" charset="0"/>
                <a:cs typeface="Arial" panose="020B0604020202020204" pitchFamily="34" charset="0"/>
              </a:rPr>
              <a:t>Since the sleep issues started, my daughter’s anxiety levels are through the roof and she is moody and low most of the time.</a:t>
            </a:r>
          </a:p>
        </p:txBody>
      </p:sp>
      <p:sp>
        <p:nvSpPr>
          <p:cNvPr id="24" name="TextBox 24"/>
          <p:cNvSpPr txBox="1"/>
          <p:nvPr/>
        </p:nvSpPr>
        <p:spPr>
          <a:xfrm>
            <a:off x="9144000" y="5303890"/>
            <a:ext cx="1769013" cy="746400"/>
          </a:xfrm>
          <a:prstGeom prst="rect">
            <a:avLst/>
          </a:prstGeom>
        </p:spPr>
        <p:txBody>
          <a:bodyPr lIns="0" tIns="0" rIns="0" bIns="0" rtlCol="0" anchor="t">
            <a:spAutoFit/>
          </a:bodyPr>
          <a:lstStyle/>
          <a:p>
            <a:pPr algn="ctr">
              <a:lnSpc>
                <a:spcPts val="2959"/>
              </a:lnSpc>
              <a:spcBef>
                <a:spcPct val="0"/>
              </a:spcBef>
            </a:pPr>
            <a:r>
              <a:rPr lang="en-US" sz="2114" dirty="0">
                <a:solidFill>
                  <a:srgbClr val="144A8A"/>
                </a:solidFill>
                <a:latin typeface="Arial" panose="020B0604020202020204" pitchFamily="34" charset="0"/>
                <a:cs typeface="Arial" panose="020B0604020202020204" pitchFamily="34" charset="0"/>
              </a:rPr>
              <a:t>I have given up 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791945" y="5761314"/>
            <a:ext cx="7011951" cy="4113446"/>
          </a:xfrm>
          <a:custGeom>
            <a:avLst/>
            <a:gdLst/>
            <a:ahLst/>
            <a:cxnLst/>
            <a:rect l="l" t="t" r="r" b="b"/>
            <a:pathLst>
              <a:path w="7011951" h="4113446">
                <a:moveTo>
                  <a:pt x="0" y="0"/>
                </a:moveTo>
                <a:lnTo>
                  <a:pt x="7011950" y="0"/>
                </a:lnTo>
                <a:lnTo>
                  <a:pt x="7011950" y="4113446"/>
                </a:lnTo>
                <a:lnTo>
                  <a:pt x="0" y="4113446"/>
                </a:lnTo>
                <a:lnTo>
                  <a:pt x="0" y="0"/>
                </a:lnTo>
                <a:close/>
              </a:path>
            </a:pathLst>
          </a:custGeom>
          <a:blipFill>
            <a:blip r:embed="rId6"/>
            <a:stretch>
              <a:fillRect/>
            </a:stretch>
          </a:blipFill>
        </p:spPr>
      </p:sp>
      <p:sp>
        <p:nvSpPr>
          <p:cNvPr id="5" name="Freeform 5"/>
          <p:cNvSpPr/>
          <p:nvPr/>
        </p:nvSpPr>
        <p:spPr>
          <a:xfrm>
            <a:off x="3358943" y="5877487"/>
            <a:ext cx="3761848" cy="3881100"/>
          </a:xfrm>
          <a:custGeom>
            <a:avLst/>
            <a:gdLst/>
            <a:ahLst/>
            <a:cxnLst/>
            <a:rect l="l" t="t" r="r" b="b"/>
            <a:pathLst>
              <a:path w="3761848" h="3881100">
                <a:moveTo>
                  <a:pt x="0" y="0"/>
                </a:moveTo>
                <a:lnTo>
                  <a:pt x="3761848" y="0"/>
                </a:lnTo>
                <a:lnTo>
                  <a:pt x="3761848" y="3881100"/>
                </a:lnTo>
                <a:lnTo>
                  <a:pt x="0" y="3881100"/>
                </a:lnTo>
                <a:lnTo>
                  <a:pt x="0" y="0"/>
                </a:lnTo>
                <a:close/>
              </a:path>
            </a:pathLst>
          </a:custGeom>
          <a:blipFill>
            <a:blip r:embed="rId7"/>
            <a:stretch>
              <a:fillRect/>
            </a:stretch>
          </a:blipFill>
        </p:spPr>
      </p:sp>
      <p:sp>
        <p:nvSpPr>
          <p:cNvPr id="6" name="TextBox 6"/>
          <p:cNvSpPr txBox="1"/>
          <p:nvPr/>
        </p:nvSpPr>
        <p:spPr>
          <a:xfrm>
            <a:off x="1171291" y="879563"/>
            <a:ext cx="6982110" cy="2301977"/>
          </a:xfrm>
          <a:prstGeom prst="rect">
            <a:avLst/>
          </a:prstGeom>
        </p:spPr>
        <p:txBody>
          <a:bodyPr wrap="square"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Implications for GM – Loss of Autism Sleep Clinic </a:t>
            </a:r>
          </a:p>
          <a:p>
            <a:pPr>
              <a:lnSpc>
                <a:spcPts val="6229"/>
              </a:lnSpc>
            </a:pPr>
            <a:endParaRPr lang="en-US" sz="4449" dirty="0">
              <a:solidFill>
                <a:srgbClr val="FFFFFF"/>
              </a:solidFill>
              <a:latin typeface="Ubuntu 3 Bold"/>
            </a:endParaRPr>
          </a:p>
        </p:txBody>
      </p:sp>
      <p:sp>
        <p:nvSpPr>
          <p:cNvPr id="7" name="TextBox 7"/>
          <p:cNvSpPr txBox="1"/>
          <p:nvPr/>
        </p:nvSpPr>
        <p:spPr>
          <a:xfrm>
            <a:off x="760258" y="2854686"/>
            <a:ext cx="16598919" cy="2880853"/>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Financial year 2021-2022 saw 13 children come off the autism / ADHD pathway due to </a:t>
            </a:r>
            <a:r>
              <a:rPr lang="en-US" sz="2700" dirty="0" err="1">
                <a:solidFill>
                  <a:srgbClr val="144A8A"/>
                </a:solidFill>
                <a:latin typeface="Arial" panose="020B0604020202020204" pitchFamily="34" charset="0"/>
                <a:cs typeface="Arial" panose="020B0604020202020204" pitchFamily="34" charset="0"/>
              </a:rPr>
              <a:t>behaviours</a:t>
            </a:r>
            <a:r>
              <a:rPr lang="en-US" sz="2700" dirty="0">
                <a:solidFill>
                  <a:srgbClr val="144A8A"/>
                </a:solidFill>
                <a:latin typeface="Arial" panose="020B0604020202020204" pitchFamily="34" charset="0"/>
                <a:cs typeface="Arial" panose="020B0604020202020204" pitchFamily="34" charset="0"/>
              </a:rPr>
              <a:t> symptomatic with ADHD being resolved when sleep issues are resolved. Indicative costs per child in the region of £1500 per child.</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The Autism Sleep Clinic sees approximately 200 autistic CYP from GM each year and receives almost double that in referrals.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378539" y="789351"/>
            <a:ext cx="7807977" cy="1873914"/>
          </a:xfrm>
          <a:custGeom>
            <a:avLst/>
            <a:gdLst/>
            <a:ahLst/>
            <a:cxnLst/>
            <a:rect l="l" t="t" r="r" b="b"/>
            <a:pathLst>
              <a:path w="7807977" h="1873914">
                <a:moveTo>
                  <a:pt x="0" y="0"/>
                </a:moveTo>
                <a:lnTo>
                  <a:pt x="7807977" y="0"/>
                </a:lnTo>
                <a:lnTo>
                  <a:pt x="7807977" y="1873914"/>
                </a:lnTo>
                <a:lnTo>
                  <a:pt x="0" y="18739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28700" y="774788"/>
            <a:ext cx="11413765" cy="3154052"/>
          </a:xfrm>
          <a:prstGeom prst="rect">
            <a:avLst/>
          </a:prstGeom>
        </p:spPr>
        <p:txBody>
          <a:bodyPr lIns="0" tIns="0" rIns="0" bIns="0" rtlCol="0" anchor="t">
            <a:spAutoFit/>
          </a:bodyPr>
          <a:lstStyle/>
          <a:p>
            <a:pPr>
              <a:lnSpc>
                <a:spcPts val="6229"/>
              </a:lnSpc>
            </a:pPr>
            <a:r>
              <a:rPr lang="en-US" sz="4449" dirty="0">
                <a:solidFill>
                  <a:srgbClr val="144A8A"/>
                </a:solidFill>
                <a:latin typeface="Arial" panose="020B0604020202020204" pitchFamily="34" charset="0"/>
                <a:cs typeface="Arial" panose="020B0604020202020204" pitchFamily="34" charset="0"/>
              </a:rPr>
              <a:t>Implications to GM of withdrawal of the Autism Sleep Clinic – A Parent’s Voice</a:t>
            </a:r>
          </a:p>
          <a:p>
            <a:pPr>
              <a:lnSpc>
                <a:spcPts val="6229"/>
              </a:lnSpc>
            </a:pPr>
            <a:endParaRPr lang="en-US" sz="4449" dirty="0">
              <a:solidFill>
                <a:srgbClr val="144A8A"/>
              </a:solidFill>
              <a:latin typeface="Ubuntu 3 Bold"/>
            </a:endParaRPr>
          </a:p>
          <a:p>
            <a:pPr>
              <a:lnSpc>
                <a:spcPts val="6229"/>
              </a:lnSpc>
            </a:pPr>
            <a:endParaRPr lang="en-US" sz="4449" dirty="0">
              <a:solidFill>
                <a:srgbClr val="144A8A"/>
              </a:solidFill>
              <a:latin typeface="Ubuntu 3 Bold"/>
            </a:endParaRPr>
          </a:p>
        </p:txBody>
      </p:sp>
      <p:sp>
        <p:nvSpPr>
          <p:cNvPr id="6" name="TextBox 6"/>
          <p:cNvSpPr txBox="1"/>
          <p:nvPr/>
        </p:nvSpPr>
        <p:spPr>
          <a:xfrm>
            <a:off x="867973" y="2690024"/>
            <a:ext cx="16552767" cy="941070"/>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We have received an outpouring of concern and upset from parents when notifying them of the service closure. Some examples of feedback include:   </a:t>
            </a:r>
          </a:p>
        </p:txBody>
      </p:sp>
      <p:sp>
        <p:nvSpPr>
          <p:cNvPr id="7" name="Freeform 7"/>
          <p:cNvSpPr/>
          <p:nvPr/>
        </p:nvSpPr>
        <p:spPr>
          <a:xfrm flipH="1">
            <a:off x="12968702" y="3635332"/>
            <a:ext cx="3802159" cy="3331642"/>
          </a:xfrm>
          <a:custGeom>
            <a:avLst/>
            <a:gdLst/>
            <a:ahLst/>
            <a:cxnLst/>
            <a:rect l="l" t="t" r="r" b="b"/>
            <a:pathLst>
              <a:path w="3802159" h="3331642">
                <a:moveTo>
                  <a:pt x="3802159" y="0"/>
                </a:moveTo>
                <a:lnTo>
                  <a:pt x="0" y="0"/>
                </a:lnTo>
                <a:lnTo>
                  <a:pt x="0" y="3331642"/>
                </a:lnTo>
                <a:lnTo>
                  <a:pt x="3802159" y="3331642"/>
                </a:lnTo>
                <a:lnTo>
                  <a:pt x="380215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3186516" y="3814540"/>
            <a:ext cx="3366531" cy="2141099"/>
          </a:xfrm>
          <a:prstGeom prst="rect">
            <a:avLst/>
          </a:prstGeom>
        </p:spPr>
        <p:txBody>
          <a:bodyPr lIns="0" tIns="0" rIns="0" bIns="0" rtlCol="0" anchor="t">
            <a:spAutoFit/>
          </a:bodyPr>
          <a:lstStyle/>
          <a:p>
            <a:pPr algn="ctr">
              <a:lnSpc>
                <a:spcPts val="3359"/>
              </a:lnSpc>
              <a:spcBef>
                <a:spcPct val="0"/>
              </a:spcBef>
            </a:pPr>
            <a:r>
              <a:rPr lang="en-US" sz="2400" dirty="0">
                <a:solidFill>
                  <a:srgbClr val="144A8A"/>
                </a:solidFill>
                <a:latin typeface="Arial" panose="020B0604020202020204" pitchFamily="34" charset="0"/>
                <a:cs typeface="Arial" panose="020B0604020202020204" pitchFamily="34" charset="0"/>
              </a:rPr>
              <a:t>I believe the TT Autism Sleep Clinic service will be a huge loss to parents of SEND children</a:t>
            </a:r>
          </a:p>
        </p:txBody>
      </p:sp>
      <p:sp>
        <p:nvSpPr>
          <p:cNvPr id="9" name="Freeform 9"/>
          <p:cNvSpPr/>
          <p:nvPr/>
        </p:nvSpPr>
        <p:spPr>
          <a:xfrm flipH="1">
            <a:off x="837716" y="3928840"/>
            <a:ext cx="4886771" cy="4282033"/>
          </a:xfrm>
          <a:custGeom>
            <a:avLst/>
            <a:gdLst/>
            <a:ahLst/>
            <a:cxnLst/>
            <a:rect l="l" t="t" r="r" b="b"/>
            <a:pathLst>
              <a:path w="4886771" h="4282033">
                <a:moveTo>
                  <a:pt x="4886772" y="0"/>
                </a:moveTo>
                <a:lnTo>
                  <a:pt x="0" y="0"/>
                </a:lnTo>
                <a:lnTo>
                  <a:pt x="0" y="4282033"/>
                </a:lnTo>
                <a:lnTo>
                  <a:pt x="4886772" y="4282033"/>
                </a:lnTo>
                <a:lnTo>
                  <a:pt x="488677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1163347" y="3957415"/>
            <a:ext cx="4235509" cy="3013133"/>
          </a:xfrm>
          <a:prstGeom prst="rect">
            <a:avLst/>
          </a:prstGeom>
        </p:spPr>
        <p:txBody>
          <a:bodyPr lIns="0" tIns="0" rIns="0" bIns="0" rtlCol="0" anchor="t">
            <a:spAutoFit/>
          </a:bodyPr>
          <a:lstStyle/>
          <a:p>
            <a:pPr algn="ctr">
              <a:lnSpc>
                <a:spcPts val="3359"/>
              </a:lnSpc>
              <a:spcBef>
                <a:spcPct val="0"/>
              </a:spcBef>
            </a:pPr>
            <a:r>
              <a:rPr lang="en-US" sz="2400" dirty="0">
                <a:solidFill>
                  <a:srgbClr val="144A8A"/>
                </a:solidFill>
                <a:latin typeface="Arial" panose="020B0604020202020204" pitchFamily="34" charset="0"/>
                <a:cs typeface="Arial" panose="020B0604020202020204" pitchFamily="34" charset="0"/>
              </a:rPr>
              <a:t>A service and </a:t>
            </a:r>
            <a:r>
              <a:rPr lang="en-US" sz="2400" dirty="0" err="1">
                <a:solidFill>
                  <a:srgbClr val="144A8A"/>
                </a:solidFill>
                <a:latin typeface="Arial" panose="020B0604020202020204" pitchFamily="34" charset="0"/>
                <a:cs typeface="Arial" panose="020B0604020202020204" pitchFamily="34" charset="0"/>
              </a:rPr>
              <a:t>organisation</a:t>
            </a:r>
            <a:r>
              <a:rPr lang="en-US" sz="2400" dirty="0">
                <a:solidFill>
                  <a:srgbClr val="144A8A"/>
                </a:solidFill>
                <a:latin typeface="Arial" panose="020B0604020202020204" pitchFamily="34" charset="0"/>
                <a:cs typeface="Arial" panose="020B0604020202020204" pitchFamily="34" charset="0"/>
              </a:rPr>
              <a:t> that presented a holistic and tailored view of sleep issues in children, that involved the parent and empowered them to make small but significant changes.  </a:t>
            </a:r>
          </a:p>
        </p:txBody>
      </p:sp>
      <p:sp>
        <p:nvSpPr>
          <p:cNvPr id="11" name="Freeform 11"/>
          <p:cNvSpPr/>
          <p:nvPr/>
        </p:nvSpPr>
        <p:spPr>
          <a:xfrm>
            <a:off x="7775231" y="3716819"/>
            <a:ext cx="3142728" cy="2753816"/>
          </a:xfrm>
          <a:custGeom>
            <a:avLst/>
            <a:gdLst/>
            <a:ahLst/>
            <a:cxnLst/>
            <a:rect l="l" t="t" r="r" b="b"/>
            <a:pathLst>
              <a:path w="3142728" h="2753816">
                <a:moveTo>
                  <a:pt x="0" y="0"/>
                </a:moveTo>
                <a:lnTo>
                  <a:pt x="3142728" y="0"/>
                </a:lnTo>
                <a:lnTo>
                  <a:pt x="3142728" y="2753816"/>
                </a:lnTo>
                <a:lnTo>
                  <a:pt x="0" y="2753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7604296" y="3814540"/>
            <a:ext cx="3484598" cy="1705082"/>
          </a:xfrm>
          <a:prstGeom prst="rect">
            <a:avLst/>
          </a:prstGeom>
        </p:spPr>
        <p:txBody>
          <a:bodyPr lIns="0" tIns="0" rIns="0" bIns="0" rtlCol="0" anchor="t">
            <a:spAutoFit/>
          </a:bodyPr>
          <a:lstStyle/>
          <a:p>
            <a:pPr algn="ct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This is what sleep-deprived parents of SEND children desperately need. </a:t>
            </a:r>
          </a:p>
        </p:txBody>
      </p:sp>
      <p:sp>
        <p:nvSpPr>
          <p:cNvPr id="13" name="Freeform 13"/>
          <p:cNvSpPr/>
          <p:nvPr/>
        </p:nvSpPr>
        <p:spPr>
          <a:xfrm>
            <a:off x="13165664" y="6966974"/>
            <a:ext cx="3142728" cy="2753816"/>
          </a:xfrm>
          <a:custGeom>
            <a:avLst/>
            <a:gdLst/>
            <a:ahLst/>
            <a:cxnLst/>
            <a:rect l="l" t="t" r="r" b="b"/>
            <a:pathLst>
              <a:path w="3142728" h="2753816">
                <a:moveTo>
                  <a:pt x="0" y="0"/>
                </a:moveTo>
                <a:lnTo>
                  <a:pt x="3142728" y="0"/>
                </a:lnTo>
                <a:lnTo>
                  <a:pt x="3142728" y="2753816"/>
                </a:lnTo>
                <a:lnTo>
                  <a:pt x="0" y="2753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13223006" y="7251466"/>
            <a:ext cx="3008994" cy="1269065"/>
          </a:xfrm>
          <a:prstGeom prst="rect">
            <a:avLst/>
          </a:prstGeom>
        </p:spPr>
        <p:txBody>
          <a:bodyPr lIns="0" tIns="0" rIns="0" bIns="0" rtlCol="0" anchor="t">
            <a:spAutoFit/>
          </a:bodyPr>
          <a:lstStyle/>
          <a:p>
            <a:pPr algn="ct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This decision is going to leave significant gaps in the provision.</a:t>
            </a:r>
          </a:p>
        </p:txBody>
      </p:sp>
      <p:sp>
        <p:nvSpPr>
          <p:cNvPr id="15" name="Freeform 15"/>
          <p:cNvSpPr/>
          <p:nvPr/>
        </p:nvSpPr>
        <p:spPr>
          <a:xfrm>
            <a:off x="462387" y="7546741"/>
            <a:ext cx="3510258" cy="3075864"/>
          </a:xfrm>
          <a:custGeom>
            <a:avLst/>
            <a:gdLst/>
            <a:ahLst/>
            <a:cxnLst/>
            <a:rect l="l" t="t" r="r" b="b"/>
            <a:pathLst>
              <a:path w="3510258" h="3075864">
                <a:moveTo>
                  <a:pt x="0" y="0"/>
                </a:moveTo>
                <a:lnTo>
                  <a:pt x="3510258" y="0"/>
                </a:lnTo>
                <a:lnTo>
                  <a:pt x="3510258" y="3075864"/>
                </a:lnTo>
                <a:lnTo>
                  <a:pt x="0" y="30758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885825" y="7830586"/>
            <a:ext cx="2676231" cy="1705082"/>
          </a:xfrm>
          <a:prstGeom prst="rect">
            <a:avLst/>
          </a:prstGeom>
        </p:spPr>
        <p:txBody>
          <a:bodyPr lIns="0" tIns="0" rIns="0" bIns="0" rtlCol="0" anchor="t">
            <a:spAutoFit/>
          </a:bodyPr>
          <a:lstStyle/>
          <a:p>
            <a:pPr algn="ct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A service that makes a significant difference to our lives.</a:t>
            </a:r>
          </a:p>
        </p:txBody>
      </p:sp>
      <p:sp>
        <p:nvSpPr>
          <p:cNvPr id="17" name="Freeform 17"/>
          <p:cNvSpPr/>
          <p:nvPr/>
        </p:nvSpPr>
        <p:spPr>
          <a:xfrm flipH="1">
            <a:off x="6541857" y="6678061"/>
            <a:ext cx="4886771" cy="4282033"/>
          </a:xfrm>
          <a:custGeom>
            <a:avLst/>
            <a:gdLst/>
            <a:ahLst/>
            <a:cxnLst/>
            <a:rect l="l" t="t" r="r" b="b"/>
            <a:pathLst>
              <a:path w="4886771" h="4282033">
                <a:moveTo>
                  <a:pt x="4886771" y="0"/>
                </a:moveTo>
                <a:lnTo>
                  <a:pt x="0" y="0"/>
                </a:lnTo>
                <a:lnTo>
                  <a:pt x="0" y="4282033"/>
                </a:lnTo>
                <a:lnTo>
                  <a:pt x="4886771" y="4282033"/>
                </a:lnTo>
                <a:lnTo>
                  <a:pt x="488677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6541857" y="6878817"/>
            <a:ext cx="4805011" cy="2577116"/>
          </a:xfrm>
          <a:prstGeom prst="rect">
            <a:avLst/>
          </a:prstGeom>
        </p:spPr>
        <p:txBody>
          <a:bodyPr lIns="0" tIns="0" rIns="0" bIns="0" rtlCol="0" anchor="t">
            <a:spAutoFit/>
          </a:bodyPr>
          <a:lstStyle/>
          <a:p>
            <a:pPr algn="ctr">
              <a:lnSpc>
                <a:spcPts val="3359"/>
              </a:lnSpc>
              <a:spcBef>
                <a:spcPct val="0"/>
              </a:spcBef>
            </a:pPr>
            <a:r>
              <a:rPr lang="en-US" sz="2400" dirty="0">
                <a:solidFill>
                  <a:srgbClr val="144A8A"/>
                </a:solidFill>
                <a:latin typeface="Arial" panose="020B0604020202020204" pitchFamily="34" charset="0"/>
                <a:cs typeface="Arial" panose="020B0604020202020204" pitchFamily="34" charset="0"/>
              </a:rPr>
              <a:t>I have no doubt in my mind that the added value this service provided has far exceeded this amount and will have taken pressure off other mental health/health services for both parents and children.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485192" y="3279523"/>
            <a:ext cx="6728254" cy="5400434"/>
          </a:xfrm>
          <a:custGeom>
            <a:avLst/>
            <a:gdLst/>
            <a:ahLst/>
            <a:cxnLst/>
            <a:rect l="l" t="t" r="r" b="b"/>
            <a:pathLst>
              <a:path w="6728254" h="5400434">
                <a:moveTo>
                  <a:pt x="0" y="0"/>
                </a:moveTo>
                <a:lnTo>
                  <a:pt x="6728254" y="0"/>
                </a:lnTo>
                <a:lnTo>
                  <a:pt x="6728254" y="5400435"/>
                </a:lnTo>
                <a:lnTo>
                  <a:pt x="0" y="5400435"/>
                </a:lnTo>
                <a:lnTo>
                  <a:pt x="0" y="0"/>
                </a:lnTo>
                <a:close/>
              </a:path>
            </a:pathLst>
          </a:custGeom>
          <a:blipFill>
            <a:blip r:embed="rId2">
              <a:extLst>
                <a:ext uri="{96DAC541-7B7A-43D3-8B79-37D633B846F1}">
                  <asvg:svgBlip xmlns:asvg="http://schemas.microsoft.com/office/drawing/2016/SVG/main" r:embed="rId3"/>
                </a:ext>
              </a:extLst>
            </a:blip>
            <a:stretch>
              <a:fillRect l="-18105" r="-24923" b="-235"/>
            </a:stretch>
          </a:blipFill>
        </p:spPr>
      </p:sp>
      <p:sp>
        <p:nvSpPr>
          <p:cNvPr id="3" name="Freeform 3"/>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663910" y="3279523"/>
            <a:ext cx="6728254" cy="5400434"/>
          </a:xfrm>
          <a:custGeom>
            <a:avLst/>
            <a:gdLst/>
            <a:ahLst/>
            <a:cxnLst/>
            <a:rect l="l" t="t" r="r" b="b"/>
            <a:pathLst>
              <a:path w="6728254" h="5400434">
                <a:moveTo>
                  <a:pt x="0" y="0"/>
                </a:moveTo>
                <a:lnTo>
                  <a:pt x="6728254" y="0"/>
                </a:lnTo>
                <a:lnTo>
                  <a:pt x="6728254" y="5400435"/>
                </a:lnTo>
                <a:lnTo>
                  <a:pt x="0" y="5400435"/>
                </a:lnTo>
                <a:lnTo>
                  <a:pt x="0" y="0"/>
                </a:lnTo>
                <a:close/>
              </a:path>
            </a:pathLst>
          </a:custGeom>
          <a:blipFill>
            <a:blip r:embed="rId8">
              <a:extLst>
                <a:ext uri="{96DAC541-7B7A-43D3-8B79-37D633B846F1}">
                  <asvg:svgBlip xmlns:asvg="http://schemas.microsoft.com/office/drawing/2016/SVG/main" r:embed="rId9"/>
                </a:ext>
              </a:extLst>
            </a:blip>
            <a:stretch>
              <a:fillRect l="-18105" r="-24923" b="-235"/>
            </a:stretch>
          </a:blipFill>
        </p:spPr>
      </p:sp>
      <p:sp>
        <p:nvSpPr>
          <p:cNvPr id="6" name="TextBox 6"/>
          <p:cNvSpPr txBox="1"/>
          <p:nvPr/>
        </p:nvSpPr>
        <p:spPr>
          <a:xfrm>
            <a:off x="1028700" y="774788"/>
            <a:ext cx="7287308" cy="3154052"/>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Action Taken by Rochdale &amp; Trafford (2021-2022 year)</a:t>
            </a:r>
          </a:p>
          <a:p>
            <a:pPr>
              <a:lnSpc>
                <a:spcPts val="6229"/>
              </a:lnSpc>
            </a:pPr>
            <a:endParaRPr lang="en-US" sz="4449" dirty="0">
              <a:solidFill>
                <a:srgbClr val="FFFFFF"/>
              </a:solidFill>
              <a:latin typeface="Ubuntu 3 Bold"/>
            </a:endParaRPr>
          </a:p>
          <a:p>
            <a:pPr>
              <a:lnSpc>
                <a:spcPts val="6229"/>
              </a:lnSpc>
            </a:pPr>
            <a:endParaRPr lang="en-US" sz="4449" dirty="0">
              <a:solidFill>
                <a:srgbClr val="FFFFFF"/>
              </a:solidFill>
              <a:latin typeface="Ubuntu 3 Bold"/>
            </a:endParaRPr>
          </a:p>
        </p:txBody>
      </p:sp>
      <p:sp>
        <p:nvSpPr>
          <p:cNvPr id="7" name="Freeform 7"/>
          <p:cNvSpPr/>
          <p:nvPr/>
        </p:nvSpPr>
        <p:spPr>
          <a:xfrm rot="5400000">
            <a:off x="3524948" y="3279523"/>
            <a:ext cx="6728254" cy="5400434"/>
          </a:xfrm>
          <a:custGeom>
            <a:avLst/>
            <a:gdLst/>
            <a:ahLst/>
            <a:cxnLst/>
            <a:rect l="l" t="t" r="r" b="b"/>
            <a:pathLst>
              <a:path w="6728254" h="5400434">
                <a:moveTo>
                  <a:pt x="0" y="0"/>
                </a:moveTo>
                <a:lnTo>
                  <a:pt x="6728254" y="0"/>
                </a:lnTo>
                <a:lnTo>
                  <a:pt x="6728254" y="5400435"/>
                </a:lnTo>
                <a:lnTo>
                  <a:pt x="0" y="5400435"/>
                </a:lnTo>
                <a:lnTo>
                  <a:pt x="0" y="0"/>
                </a:lnTo>
                <a:close/>
              </a:path>
            </a:pathLst>
          </a:custGeom>
          <a:blipFill>
            <a:blip r:embed="rId8">
              <a:extLst>
                <a:ext uri="{96DAC541-7B7A-43D3-8B79-37D633B846F1}">
                  <asvg:svgBlip xmlns:asvg="http://schemas.microsoft.com/office/drawing/2016/SVG/main" r:embed="rId9"/>
                </a:ext>
              </a:extLst>
            </a:blip>
            <a:stretch>
              <a:fillRect l="-18105" r="-24923" b="-235"/>
            </a:stretch>
          </a:blipFill>
        </p:spPr>
      </p:sp>
      <p:sp>
        <p:nvSpPr>
          <p:cNvPr id="8" name="Freeform 8"/>
          <p:cNvSpPr/>
          <p:nvPr/>
        </p:nvSpPr>
        <p:spPr>
          <a:xfrm>
            <a:off x="-603850" y="8172952"/>
            <a:ext cx="10274584" cy="2170696"/>
          </a:xfrm>
          <a:custGeom>
            <a:avLst/>
            <a:gdLst/>
            <a:ahLst/>
            <a:cxnLst/>
            <a:rect l="l" t="t" r="r" b="b"/>
            <a:pathLst>
              <a:path w="10274584" h="2170696">
                <a:moveTo>
                  <a:pt x="0" y="0"/>
                </a:moveTo>
                <a:lnTo>
                  <a:pt x="10274584" y="0"/>
                </a:lnTo>
                <a:lnTo>
                  <a:pt x="10274584" y="2170696"/>
                </a:lnTo>
                <a:lnTo>
                  <a:pt x="0" y="2170696"/>
                </a:lnTo>
                <a:lnTo>
                  <a:pt x="0" y="0"/>
                </a:lnTo>
                <a:close/>
              </a:path>
            </a:pathLst>
          </a:custGeom>
          <a:blipFill>
            <a:blip r:embed="rId10">
              <a:extLst>
                <a:ext uri="{96DAC541-7B7A-43D3-8B79-37D633B846F1}">
                  <asvg:svgBlip xmlns:asvg="http://schemas.microsoft.com/office/drawing/2016/SVG/main" r:embed="rId11"/>
                </a:ext>
              </a:extLst>
            </a:blip>
            <a:stretch>
              <a:fillRect l="-345" t="-90190" b="-76977"/>
            </a:stretch>
          </a:blipFill>
        </p:spPr>
      </p:sp>
      <p:sp>
        <p:nvSpPr>
          <p:cNvPr id="9" name="TextBox 9"/>
          <p:cNvSpPr txBox="1"/>
          <p:nvPr/>
        </p:nvSpPr>
        <p:spPr>
          <a:xfrm>
            <a:off x="844931" y="2869432"/>
            <a:ext cx="7654845" cy="5655394"/>
          </a:xfrm>
          <a:prstGeom prst="rect">
            <a:avLst/>
          </a:prstGeom>
        </p:spPr>
        <p:txBody>
          <a:bodyPr lIns="0" tIns="0" rIns="0" bIns="0" rtlCol="0" anchor="t">
            <a:spAutoFit/>
          </a:bodyPr>
          <a:lstStyle/>
          <a:p>
            <a:pPr algn="ctr">
              <a:lnSpc>
                <a:spcPts val="3779"/>
              </a:lnSpc>
            </a:pPr>
            <a:r>
              <a:rPr lang="en-US" sz="2699" dirty="0">
                <a:solidFill>
                  <a:srgbClr val="FFFFFF"/>
                </a:solidFill>
                <a:latin typeface="Arial" panose="020B0604020202020204" pitchFamily="34" charset="0"/>
                <a:cs typeface="Arial" panose="020B0604020202020204" pitchFamily="34" charset="0"/>
              </a:rPr>
              <a:t>Rochdale Commission:</a:t>
            </a:r>
          </a:p>
          <a:p>
            <a:pPr algn="ctr">
              <a:lnSpc>
                <a:spcPts val="3779"/>
              </a:lnSpc>
            </a:pPr>
            <a:endParaRPr lang="en-US" sz="2699" dirty="0">
              <a:solidFill>
                <a:srgbClr val="FFFFFF"/>
              </a:solidFill>
              <a:latin typeface="Arial" panose="020B0604020202020204" pitchFamily="34" charset="0"/>
              <a:cs typeface="Arial" panose="020B0604020202020204" pitchFamily="34" charset="0"/>
            </a:endParaRPr>
          </a:p>
          <a:p>
            <a:pPr>
              <a:lnSpc>
                <a:spcPts val="3359"/>
              </a:lnSpc>
            </a:pPr>
            <a:r>
              <a:rPr lang="en-US" sz="2400" dirty="0">
                <a:solidFill>
                  <a:srgbClr val="FFFFFF"/>
                </a:solidFill>
                <a:latin typeface="Arial" panose="020B0604020202020204" pitchFamily="34" charset="0"/>
                <a:cs typeface="Arial" panose="020B0604020202020204" pitchFamily="34" charset="0"/>
              </a:rPr>
              <a:t>For CYP aged 2-18 who have social-communication difficulties</a:t>
            </a:r>
          </a:p>
          <a:p>
            <a:pPr>
              <a:lnSpc>
                <a:spcPts val="3359"/>
              </a:lnSpc>
            </a:pPr>
            <a:r>
              <a:rPr lang="en-US" sz="2400" dirty="0">
                <a:solidFill>
                  <a:srgbClr val="FFFFFF"/>
                </a:solidFill>
                <a:latin typeface="Arial" panose="020B0604020202020204" pitchFamily="34" charset="0"/>
                <a:cs typeface="Arial" panose="020B0604020202020204" pitchFamily="34" charset="0"/>
              </a:rPr>
              <a:t>100 1:1 sleep clinic appointments with full sleep plan, resources and up to two follow up appointments</a:t>
            </a:r>
          </a:p>
          <a:p>
            <a:pPr>
              <a:lnSpc>
                <a:spcPts val="3359"/>
              </a:lnSpc>
            </a:pPr>
            <a:r>
              <a:rPr lang="en-US" sz="2400" dirty="0">
                <a:solidFill>
                  <a:srgbClr val="FFFFFF"/>
                </a:solidFill>
                <a:latin typeface="Arial" panose="020B0604020202020204" pitchFamily="34" charset="0"/>
                <a:cs typeface="Arial" panose="020B0604020202020204" pitchFamily="34" charset="0"/>
              </a:rPr>
              <a:t>12 x 1-day professionals’ training</a:t>
            </a:r>
          </a:p>
          <a:p>
            <a:pPr>
              <a:lnSpc>
                <a:spcPts val="3359"/>
              </a:lnSpc>
            </a:pPr>
            <a:r>
              <a:rPr lang="en-US" sz="2400" dirty="0">
                <a:solidFill>
                  <a:srgbClr val="FFFFFF"/>
                </a:solidFill>
                <a:latin typeface="Arial" panose="020B0604020202020204" pitchFamily="34" charset="0"/>
                <a:cs typeface="Arial" panose="020B0604020202020204" pitchFamily="34" charset="0"/>
              </a:rPr>
              <a:t>3 x 2-day professionals’ training</a:t>
            </a:r>
          </a:p>
          <a:p>
            <a:pPr>
              <a:lnSpc>
                <a:spcPts val="3359"/>
              </a:lnSpc>
            </a:pPr>
            <a:r>
              <a:rPr lang="en-US" sz="2400" dirty="0">
                <a:solidFill>
                  <a:srgbClr val="FFFFFF"/>
                </a:solidFill>
                <a:latin typeface="Arial" panose="020B0604020202020204" pitchFamily="34" charset="0"/>
                <a:cs typeface="Arial" panose="020B0604020202020204" pitchFamily="34" charset="0"/>
              </a:rPr>
              <a:t>6 sets of family workshops (3 sessions each)</a:t>
            </a:r>
          </a:p>
          <a:p>
            <a:pPr>
              <a:lnSpc>
                <a:spcPts val="3359"/>
              </a:lnSpc>
            </a:pPr>
            <a:r>
              <a:rPr lang="en-US" sz="2400" dirty="0">
                <a:solidFill>
                  <a:srgbClr val="FFFFFF"/>
                </a:solidFill>
                <a:latin typeface="Arial" panose="020B0604020202020204" pitchFamily="34" charset="0"/>
                <a:cs typeface="Arial" panose="020B0604020202020204" pitchFamily="34" charset="0"/>
              </a:rPr>
              <a:t>3 x GP twilight sessions</a:t>
            </a:r>
          </a:p>
          <a:p>
            <a:pPr>
              <a:lnSpc>
                <a:spcPts val="3359"/>
              </a:lnSpc>
            </a:pPr>
            <a:r>
              <a:rPr lang="en-US" sz="2400" dirty="0">
                <a:solidFill>
                  <a:srgbClr val="FFFFFF"/>
                </a:solidFill>
                <a:latin typeface="Arial" panose="020B0604020202020204" pitchFamily="34" charset="0"/>
                <a:cs typeface="Arial" panose="020B0604020202020204" pitchFamily="34" charset="0"/>
              </a:rPr>
              <a:t>Free to view webinar</a:t>
            </a:r>
          </a:p>
          <a:p>
            <a:pPr>
              <a:lnSpc>
                <a:spcPts val="3359"/>
              </a:lnSpc>
            </a:pPr>
            <a:r>
              <a:rPr lang="en-US" sz="2400" dirty="0">
                <a:solidFill>
                  <a:srgbClr val="FFFFFF"/>
                </a:solidFill>
                <a:latin typeface="Arial" panose="020B0604020202020204" pitchFamily="34" charset="0"/>
                <a:cs typeface="Arial" panose="020B0604020202020204" pitchFamily="34" charset="0"/>
              </a:rPr>
              <a:t>Attendance at bi-monthly sleep strategy meetings</a:t>
            </a:r>
          </a:p>
          <a:p>
            <a:pPr>
              <a:lnSpc>
                <a:spcPts val="2520"/>
              </a:lnSpc>
            </a:pPr>
            <a:endParaRPr lang="en-US" sz="2400" dirty="0">
              <a:solidFill>
                <a:srgbClr val="FFFFFF"/>
              </a:solidFill>
              <a:latin typeface="Ubuntu 3"/>
            </a:endParaRPr>
          </a:p>
        </p:txBody>
      </p:sp>
      <p:sp>
        <p:nvSpPr>
          <p:cNvPr id="10" name="Freeform 10"/>
          <p:cNvSpPr/>
          <p:nvPr/>
        </p:nvSpPr>
        <p:spPr>
          <a:xfrm rot="5400000">
            <a:off x="9006824" y="3279523"/>
            <a:ext cx="6728254" cy="5400434"/>
          </a:xfrm>
          <a:custGeom>
            <a:avLst/>
            <a:gdLst/>
            <a:ahLst/>
            <a:cxnLst/>
            <a:rect l="l" t="t" r="r" b="b"/>
            <a:pathLst>
              <a:path w="6728254" h="5400434">
                <a:moveTo>
                  <a:pt x="0" y="0"/>
                </a:moveTo>
                <a:lnTo>
                  <a:pt x="6728254" y="0"/>
                </a:lnTo>
                <a:lnTo>
                  <a:pt x="6728254" y="5400435"/>
                </a:lnTo>
                <a:lnTo>
                  <a:pt x="0" y="5400435"/>
                </a:lnTo>
                <a:lnTo>
                  <a:pt x="0" y="0"/>
                </a:lnTo>
                <a:close/>
              </a:path>
            </a:pathLst>
          </a:custGeom>
          <a:blipFill>
            <a:blip r:embed="rId2">
              <a:extLst>
                <a:ext uri="{96DAC541-7B7A-43D3-8B79-37D633B846F1}">
                  <asvg:svgBlip xmlns:asvg="http://schemas.microsoft.com/office/drawing/2016/SVG/main" r:embed="rId3"/>
                </a:ext>
              </a:extLst>
            </a:blip>
            <a:stretch>
              <a:fillRect l="-18105" r="-24923" b="-235"/>
            </a:stretch>
          </a:blipFill>
        </p:spPr>
      </p:sp>
      <p:sp>
        <p:nvSpPr>
          <p:cNvPr id="11" name="TextBox 11"/>
          <p:cNvSpPr txBox="1"/>
          <p:nvPr/>
        </p:nvSpPr>
        <p:spPr>
          <a:xfrm>
            <a:off x="10429597" y="2869432"/>
            <a:ext cx="7193076" cy="5731826"/>
          </a:xfrm>
          <a:prstGeom prst="rect">
            <a:avLst/>
          </a:prstGeom>
        </p:spPr>
        <p:txBody>
          <a:bodyPr lIns="0" tIns="0" rIns="0" bIns="0" rtlCol="0" anchor="t">
            <a:spAutoFit/>
          </a:bodyPr>
          <a:lstStyle/>
          <a:p>
            <a:pPr algn="ctr">
              <a:lnSpc>
                <a:spcPts val="3779"/>
              </a:lnSpc>
              <a:spcBef>
                <a:spcPct val="0"/>
              </a:spcBef>
            </a:pPr>
            <a:r>
              <a:rPr lang="en-US" sz="2700" dirty="0">
                <a:solidFill>
                  <a:srgbClr val="FFFFFF"/>
                </a:solidFill>
                <a:latin typeface="Arial" panose="020B0604020202020204" pitchFamily="34" charset="0"/>
                <a:cs typeface="Arial" panose="020B0604020202020204" pitchFamily="34" charset="0"/>
              </a:rPr>
              <a:t>Trafford Commission:</a:t>
            </a:r>
          </a:p>
          <a:p>
            <a:pPr>
              <a:lnSpc>
                <a:spcPts val="3779"/>
              </a:lnSpc>
              <a:spcBef>
                <a:spcPct val="0"/>
              </a:spcBef>
            </a:pPr>
            <a:endParaRPr lang="en-US" sz="2700" dirty="0">
              <a:solidFill>
                <a:srgbClr val="FFFFFF"/>
              </a:solidFill>
              <a:latin typeface="Arial" panose="020B0604020202020204" pitchFamily="34" charset="0"/>
              <a:cs typeface="Arial" panose="020B0604020202020204" pitchFamily="34" charset="0"/>
            </a:endParaRPr>
          </a:p>
          <a:p>
            <a:pP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180 cases per year at sleep clinic with full sleep plan, resources and up to 3 follow up appointments. No referral criteria other than aged 2-18.</a:t>
            </a:r>
          </a:p>
          <a:p>
            <a:pP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Direct priority </a:t>
            </a:r>
            <a:r>
              <a:rPr lang="en-US" sz="2400" dirty="0" err="1">
                <a:solidFill>
                  <a:srgbClr val="FFFFFF"/>
                </a:solidFill>
                <a:latin typeface="Arial" panose="020B0604020202020204" pitchFamily="34" charset="0"/>
                <a:cs typeface="Arial" panose="020B0604020202020204" pitchFamily="34" charset="0"/>
              </a:rPr>
              <a:t>paediatrician</a:t>
            </a:r>
            <a:r>
              <a:rPr lang="en-US" sz="2400" dirty="0">
                <a:solidFill>
                  <a:srgbClr val="FFFFFF"/>
                </a:solidFill>
                <a:latin typeface="Arial" panose="020B0604020202020204" pitchFamily="34" charset="0"/>
                <a:cs typeface="Arial" panose="020B0604020202020204" pitchFamily="34" charset="0"/>
              </a:rPr>
              <a:t> referral pathway – CYP must be prescribed melatonin AND have a diagnosis of autism/be on the pathway. Referrals seen within a month.</a:t>
            </a:r>
          </a:p>
          <a:p>
            <a:pP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Trafford professionals have all received training in the past so we deliver 6 supervision sessions per year</a:t>
            </a:r>
          </a:p>
          <a:p>
            <a:pP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6 online parent sessions (2 hours each)</a:t>
            </a:r>
          </a:p>
        </p:txBody>
      </p:sp>
      <p:sp>
        <p:nvSpPr>
          <p:cNvPr id="12" name="TextBox 12"/>
          <p:cNvSpPr txBox="1"/>
          <p:nvPr/>
        </p:nvSpPr>
        <p:spPr>
          <a:xfrm>
            <a:off x="300494" y="8270107"/>
            <a:ext cx="8465897" cy="1705082"/>
          </a:xfrm>
          <a:prstGeom prst="rect">
            <a:avLst/>
          </a:prstGeom>
        </p:spPr>
        <p:txBody>
          <a:bodyPr lIns="0" tIns="0" rIns="0" bIns="0" rtlCol="0" anchor="t">
            <a:spAutoFit/>
          </a:bodyPr>
          <a:lstStyle/>
          <a:p>
            <a:pPr algn="ct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Cost £102,193 </a:t>
            </a:r>
          </a:p>
          <a:p>
            <a:pPr algn="ctr">
              <a:lnSpc>
                <a:spcPts val="3359"/>
              </a:lnSpc>
              <a:spcBef>
                <a:spcPct val="0"/>
              </a:spcBef>
            </a:pPr>
            <a:r>
              <a:rPr lang="en-US" sz="2400" dirty="0">
                <a:solidFill>
                  <a:srgbClr val="FFFFFF"/>
                </a:solidFill>
                <a:latin typeface="Arial" panose="020B0604020202020204" pitchFamily="34" charset="0"/>
                <a:cs typeface="Arial" panose="020B0604020202020204" pitchFamily="34" charset="0"/>
              </a:rPr>
              <a:t>Due to the training and upskilling of the workforce for one year, we have been able to reduce the cost for Rochdale to £65,766 this coming year</a:t>
            </a:r>
          </a:p>
        </p:txBody>
      </p:sp>
      <p:sp>
        <p:nvSpPr>
          <p:cNvPr id="13" name="Freeform 13"/>
          <p:cNvSpPr/>
          <p:nvPr/>
        </p:nvSpPr>
        <p:spPr>
          <a:xfrm>
            <a:off x="9670734" y="8557611"/>
            <a:ext cx="8453875" cy="1786037"/>
          </a:xfrm>
          <a:custGeom>
            <a:avLst/>
            <a:gdLst/>
            <a:ahLst/>
            <a:cxnLst/>
            <a:rect l="l" t="t" r="r" b="b"/>
            <a:pathLst>
              <a:path w="8453875" h="1786037">
                <a:moveTo>
                  <a:pt x="0" y="0"/>
                </a:moveTo>
                <a:lnTo>
                  <a:pt x="8453875" y="0"/>
                </a:lnTo>
                <a:lnTo>
                  <a:pt x="8453875" y="1786037"/>
                </a:lnTo>
                <a:lnTo>
                  <a:pt x="0" y="1786037"/>
                </a:lnTo>
                <a:lnTo>
                  <a:pt x="0" y="0"/>
                </a:lnTo>
                <a:close/>
              </a:path>
            </a:pathLst>
          </a:custGeom>
          <a:blipFill>
            <a:blip r:embed="rId12">
              <a:extLst>
                <a:ext uri="{96DAC541-7B7A-43D3-8B79-37D633B846F1}">
                  <asvg:svgBlip xmlns:asvg="http://schemas.microsoft.com/office/drawing/2016/SVG/main" r:embed="rId13"/>
                </a:ext>
              </a:extLst>
            </a:blip>
            <a:stretch>
              <a:fillRect l="-345" t="-90190" b="-76977"/>
            </a:stretch>
          </a:blipFill>
        </p:spPr>
      </p:sp>
      <p:sp>
        <p:nvSpPr>
          <p:cNvPr id="14" name="TextBox 14"/>
          <p:cNvSpPr txBox="1"/>
          <p:nvPr/>
        </p:nvSpPr>
        <p:spPr>
          <a:xfrm>
            <a:off x="12774252" y="8997315"/>
            <a:ext cx="2029644" cy="931602"/>
          </a:xfrm>
          <a:prstGeom prst="rect">
            <a:avLst/>
          </a:prstGeom>
        </p:spPr>
        <p:txBody>
          <a:bodyPr lIns="0" tIns="0" rIns="0" bIns="0" rtlCol="0" anchor="t">
            <a:spAutoFit/>
          </a:bodyPr>
          <a:lstStyle/>
          <a:p>
            <a:pPr algn="ctr">
              <a:lnSpc>
                <a:spcPts val="3779"/>
              </a:lnSpc>
              <a:spcBef>
                <a:spcPct val="0"/>
              </a:spcBef>
            </a:pPr>
            <a:r>
              <a:rPr lang="en-US" sz="2700" dirty="0">
                <a:solidFill>
                  <a:srgbClr val="FFFFFF"/>
                </a:solidFill>
                <a:latin typeface="Arial" panose="020B0604020202020204" pitchFamily="34" charset="0"/>
                <a:cs typeface="Arial" panose="020B0604020202020204" pitchFamily="34" charset="0"/>
              </a:rPr>
              <a:t>Cost £96,476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60381" y="3331549"/>
            <a:ext cx="16598919" cy="3359446"/>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Training Attendance</a:t>
            </a:r>
          </a:p>
          <a:p>
            <a:pPr>
              <a:lnSpc>
                <a:spcPts val="3779"/>
              </a:lnSpc>
            </a:pPr>
            <a:r>
              <a:rPr lang="en-US" sz="2700" dirty="0">
                <a:solidFill>
                  <a:srgbClr val="144A8A"/>
                </a:solidFill>
                <a:latin typeface="Arial" panose="020B0604020202020204" pitchFamily="34" charset="0"/>
                <a:cs typeface="Arial" panose="020B0604020202020204" pitchFamily="34" charset="0"/>
              </a:rPr>
              <a:t>125 professionals – as an output of the training, these professionals are now confidently supporting countless young people within their local community;</a:t>
            </a:r>
          </a:p>
          <a:p>
            <a:pPr marL="582930" lvl="1" indent="-291465">
              <a:lnSpc>
                <a:spcPts val="3779"/>
              </a:lnSpc>
              <a:buFont typeface="Arial"/>
              <a:buChar char="•"/>
            </a:pPr>
            <a:r>
              <a:rPr lang="en-US" sz="2700" dirty="0">
                <a:solidFill>
                  <a:srgbClr val="144A8A"/>
                </a:solidFill>
                <a:latin typeface="Arial" panose="020B0604020202020204" pitchFamily="34" charset="0"/>
                <a:cs typeface="Arial" panose="020B0604020202020204" pitchFamily="34" charset="0"/>
              </a:rPr>
              <a:t>3 GPs</a:t>
            </a:r>
          </a:p>
          <a:p>
            <a:pPr marL="582930" lvl="1" indent="-291465">
              <a:lnSpc>
                <a:spcPts val="3779"/>
              </a:lnSpc>
              <a:buFont typeface="Arial"/>
              <a:buChar char="•"/>
            </a:pPr>
            <a:r>
              <a:rPr lang="en-US" sz="2700" dirty="0">
                <a:solidFill>
                  <a:srgbClr val="144A8A"/>
                </a:solidFill>
                <a:latin typeface="Arial" panose="020B0604020202020204" pitchFamily="34" charset="0"/>
                <a:cs typeface="Arial" panose="020B0604020202020204" pitchFamily="34" charset="0"/>
              </a:rPr>
              <a:t>18 families </a:t>
            </a:r>
          </a:p>
          <a:p>
            <a:pPr marL="582930" lvl="1" indent="-291465">
              <a:lnSpc>
                <a:spcPts val="3779"/>
              </a:lnSpc>
              <a:buFont typeface="Arial"/>
              <a:buChar char="•"/>
            </a:pPr>
            <a:r>
              <a:rPr lang="en-US" sz="2700" dirty="0">
                <a:solidFill>
                  <a:srgbClr val="144A8A"/>
                </a:solidFill>
                <a:latin typeface="Arial" panose="020B0604020202020204" pitchFamily="34" charset="0"/>
                <a:cs typeface="Arial" panose="020B0604020202020204" pitchFamily="34" charset="0"/>
              </a:rPr>
              <a:t>177 webinar watches</a:t>
            </a:r>
          </a:p>
          <a:p>
            <a:pPr>
              <a:lnSpc>
                <a:spcPts val="3779"/>
              </a:lnSpc>
            </a:pPr>
            <a:endParaRPr lang="en-US" sz="2700" dirty="0">
              <a:solidFill>
                <a:srgbClr val="144A8A"/>
              </a:solidFill>
              <a:latin typeface="Ubuntu 2"/>
            </a:endParaRPr>
          </a:p>
        </p:txBody>
      </p:sp>
      <p:sp>
        <p:nvSpPr>
          <p:cNvPr id="5" name="Freeform 5"/>
          <p:cNvSpPr/>
          <p:nvPr/>
        </p:nvSpPr>
        <p:spPr>
          <a:xfrm>
            <a:off x="8785702" y="7892114"/>
            <a:ext cx="8473598" cy="1922457"/>
          </a:xfrm>
          <a:custGeom>
            <a:avLst/>
            <a:gdLst/>
            <a:ahLst/>
            <a:cxnLst/>
            <a:rect l="l" t="t" r="r" b="b"/>
            <a:pathLst>
              <a:path w="8473598" h="1922457">
                <a:moveTo>
                  <a:pt x="0" y="0"/>
                </a:moveTo>
                <a:lnTo>
                  <a:pt x="8473598" y="0"/>
                </a:lnTo>
                <a:lnTo>
                  <a:pt x="8473598" y="1922457"/>
                </a:lnTo>
                <a:lnTo>
                  <a:pt x="0" y="1922457"/>
                </a:lnTo>
                <a:lnTo>
                  <a:pt x="0" y="0"/>
                </a:lnTo>
                <a:close/>
              </a:path>
            </a:pathLst>
          </a:custGeom>
          <a:blipFill>
            <a:blip r:embed="rId6"/>
            <a:stretch>
              <a:fillRect/>
            </a:stretch>
          </a:blipFill>
        </p:spPr>
      </p:sp>
      <p:sp>
        <p:nvSpPr>
          <p:cNvPr id="6" name="TextBox 6"/>
          <p:cNvSpPr txBox="1"/>
          <p:nvPr/>
        </p:nvSpPr>
        <p:spPr>
          <a:xfrm>
            <a:off x="1028700" y="774788"/>
            <a:ext cx="7287308" cy="2363477"/>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Sleep Tight Rochdale Outcomes 2021-2022</a:t>
            </a:r>
          </a:p>
          <a:p>
            <a:pPr>
              <a:lnSpc>
                <a:spcPts val="6229"/>
              </a:lnSpc>
            </a:pPr>
            <a:endParaRPr lang="en-US" sz="4449" dirty="0">
              <a:solidFill>
                <a:srgbClr val="FFFFFF"/>
              </a:solidFill>
              <a:latin typeface="Ubuntu 3 Bold"/>
            </a:endParaRPr>
          </a:p>
        </p:txBody>
      </p:sp>
      <p:sp>
        <p:nvSpPr>
          <p:cNvPr id="7" name="TextBox 7"/>
          <p:cNvSpPr txBox="1"/>
          <p:nvPr/>
        </p:nvSpPr>
        <p:spPr>
          <a:xfrm>
            <a:off x="660381" y="2801080"/>
            <a:ext cx="11267646" cy="444289"/>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70.4% of all cases seen last year had improved sleep by discharge date.</a:t>
            </a:r>
          </a:p>
        </p:txBody>
      </p:sp>
      <p:sp>
        <p:nvSpPr>
          <p:cNvPr id="8" name="TextBox 8"/>
          <p:cNvSpPr txBox="1"/>
          <p:nvPr/>
        </p:nvSpPr>
        <p:spPr>
          <a:xfrm>
            <a:off x="610442" y="6154759"/>
            <a:ext cx="16698797" cy="941070"/>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Melatonin data shows that fewer families are embarking on a </a:t>
            </a:r>
            <a:r>
              <a:rPr lang="en-US" sz="2700" dirty="0" err="1">
                <a:solidFill>
                  <a:srgbClr val="144A8A"/>
                </a:solidFill>
                <a:latin typeface="Arial" panose="020B0604020202020204" pitchFamily="34" charset="0"/>
                <a:cs typeface="Arial" panose="020B0604020202020204" pitchFamily="34" charset="0"/>
              </a:rPr>
              <a:t>medicalised</a:t>
            </a:r>
            <a:r>
              <a:rPr lang="en-US" sz="2700" dirty="0">
                <a:solidFill>
                  <a:srgbClr val="144A8A"/>
                </a:solidFill>
                <a:latin typeface="Arial" panose="020B0604020202020204" pitchFamily="34" charset="0"/>
                <a:cs typeface="Arial" panose="020B0604020202020204" pitchFamily="34" charset="0"/>
              </a:rPr>
              <a:t> journey to address sleep issues (0-4s data -51% actual reduction in spend since 2017)</a:t>
            </a:r>
          </a:p>
        </p:txBody>
      </p:sp>
      <p:sp>
        <p:nvSpPr>
          <p:cNvPr id="9" name="TextBox 9"/>
          <p:cNvSpPr txBox="1"/>
          <p:nvPr/>
        </p:nvSpPr>
        <p:spPr>
          <a:xfrm>
            <a:off x="660381" y="7162504"/>
            <a:ext cx="16698797" cy="1893570"/>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There is a reduction in the rate of increase in spend across all age ranges apart from age 5-9</a:t>
            </a:r>
          </a:p>
          <a:p>
            <a:pPr>
              <a:lnSpc>
                <a:spcPts val="3779"/>
              </a:lnSpc>
            </a:pPr>
            <a:r>
              <a:rPr lang="en-US" sz="2700" dirty="0">
                <a:solidFill>
                  <a:srgbClr val="144A8A"/>
                </a:solidFill>
                <a:latin typeface="Arial" panose="020B0604020202020204" pitchFamily="34" charset="0"/>
                <a:cs typeface="Arial" panose="020B0604020202020204" pitchFamily="34" charset="0"/>
              </a:rPr>
              <a:t>15-19yo -5% reduction in rate of increase in spend</a:t>
            </a:r>
          </a:p>
          <a:p>
            <a:pPr>
              <a:lnSpc>
                <a:spcPts val="3779"/>
              </a:lnSpc>
            </a:pPr>
            <a:r>
              <a:rPr lang="en-US" sz="2700" dirty="0">
                <a:solidFill>
                  <a:srgbClr val="144A8A"/>
                </a:solidFill>
                <a:latin typeface="Arial" panose="020B0604020202020204" pitchFamily="34" charset="0"/>
                <a:cs typeface="Arial" panose="020B0604020202020204" pitchFamily="34" charset="0"/>
              </a:rPr>
              <a:t>10-14 -10% reduction in rate of increase in spend</a:t>
            </a:r>
          </a:p>
          <a:p>
            <a:pPr>
              <a:lnSpc>
                <a:spcPts val="3779"/>
              </a:lnSpc>
            </a:pPr>
            <a:endParaRPr lang="en-US" sz="2700" dirty="0">
              <a:solidFill>
                <a:srgbClr val="144A8A"/>
              </a:solidFill>
              <a:latin typeface="Ubuntu 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31896" y="4179859"/>
            <a:ext cx="15424208" cy="4439533"/>
          </a:xfrm>
          <a:custGeom>
            <a:avLst/>
            <a:gdLst/>
            <a:ahLst/>
            <a:cxnLst/>
            <a:rect l="l" t="t" r="r" b="b"/>
            <a:pathLst>
              <a:path w="15424208" h="4439533">
                <a:moveTo>
                  <a:pt x="0" y="0"/>
                </a:moveTo>
                <a:lnTo>
                  <a:pt x="15424208" y="0"/>
                </a:lnTo>
                <a:lnTo>
                  <a:pt x="15424208" y="4439533"/>
                </a:lnTo>
                <a:lnTo>
                  <a:pt x="0" y="4439533"/>
                </a:lnTo>
                <a:lnTo>
                  <a:pt x="0" y="0"/>
                </a:lnTo>
                <a:close/>
              </a:path>
            </a:pathLst>
          </a:custGeom>
          <a:blipFill>
            <a:blip r:embed="rId6"/>
            <a:stretch>
              <a:fillRect/>
            </a:stretch>
          </a:blipFill>
        </p:spPr>
      </p:sp>
      <p:sp>
        <p:nvSpPr>
          <p:cNvPr id="5" name="TextBox 5"/>
          <p:cNvSpPr txBox="1"/>
          <p:nvPr/>
        </p:nvSpPr>
        <p:spPr>
          <a:xfrm>
            <a:off x="1028700" y="774788"/>
            <a:ext cx="7287308" cy="1572902"/>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Sleep Tight Trafford Outcomes 2021-2022 </a:t>
            </a:r>
          </a:p>
        </p:txBody>
      </p:sp>
      <p:sp>
        <p:nvSpPr>
          <p:cNvPr id="6" name="TextBox 6"/>
          <p:cNvSpPr txBox="1"/>
          <p:nvPr/>
        </p:nvSpPr>
        <p:spPr>
          <a:xfrm>
            <a:off x="660381" y="3064849"/>
            <a:ext cx="10570216" cy="1417320"/>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218 cases seen last year</a:t>
            </a:r>
          </a:p>
          <a:p>
            <a:pPr>
              <a:lnSpc>
                <a:spcPts val="3779"/>
              </a:lnSpc>
            </a:pPr>
            <a:endParaRPr lang="en-US" sz="2700" dirty="0">
              <a:solidFill>
                <a:srgbClr val="144A8A"/>
              </a:solidFill>
              <a:latin typeface="Ubuntu 2"/>
            </a:endParaRPr>
          </a:p>
          <a:p>
            <a:pPr>
              <a:lnSpc>
                <a:spcPts val="3779"/>
              </a:lnSpc>
            </a:pPr>
            <a:endParaRPr lang="en-US" sz="2700" dirty="0">
              <a:solidFill>
                <a:srgbClr val="144A8A"/>
              </a:solidFill>
              <a:latin typeface="Ubuntu 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700" y="3138265"/>
            <a:ext cx="6416143" cy="5727112"/>
          </a:xfrm>
          <a:custGeom>
            <a:avLst/>
            <a:gdLst/>
            <a:ahLst/>
            <a:cxnLst/>
            <a:rect l="l" t="t" r="r" b="b"/>
            <a:pathLst>
              <a:path w="6416143" h="5727112">
                <a:moveTo>
                  <a:pt x="0" y="0"/>
                </a:moveTo>
                <a:lnTo>
                  <a:pt x="6416143" y="0"/>
                </a:lnTo>
                <a:lnTo>
                  <a:pt x="6416143" y="5727111"/>
                </a:lnTo>
                <a:lnTo>
                  <a:pt x="0" y="5727111"/>
                </a:lnTo>
                <a:lnTo>
                  <a:pt x="0" y="0"/>
                </a:lnTo>
                <a:close/>
              </a:path>
            </a:pathLst>
          </a:custGeom>
          <a:blipFill>
            <a:blip r:embed="rId6"/>
            <a:stretch>
              <a:fillRect/>
            </a:stretch>
          </a:blipFill>
        </p:spPr>
      </p:sp>
      <p:sp>
        <p:nvSpPr>
          <p:cNvPr id="5" name="Freeform 5"/>
          <p:cNvSpPr/>
          <p:nvPr/>
        </p:nvSpPr>
        <p:spPr>
          <a:xfrm>
            <a:off x="8678237" y="3509526"/>
            <a:ext cx="8581063" cy="4984588"/>
          </a:xfrm>
          <a:custGeom>
            <a:avLst/>
            <a:gdLst/>
            <a:ahLst/>
            <a:cxnLst/>
            <a:rect l="l" t="t" r="r" b="b"/>
            <a:pathLst>
              <a:path w="8581063" h="4984588">
                <a:moveTo>
                  <a:pt x="0" y="0"/>
                </a:moveTo>
                <a:lnTo>
                  <a:pt x="8581063" y="0"/>
                </a:lnTo>
                <a:lnTo>
                  <a:pt x="8581063" y="4984589"/>
                </a:lnTo>
                <a:lnTo>
                  <a:pt x="0" y="4984589"/>
                </a:lnTo>
                <a:lnTo>
                  <a:pt x="0" y="0"/>
                </a:lnTo>
                <a:close/>
              </a:path>
            </a:pathLst>
          </a:custGeom>
          <a:blipFill>
            <a:blip r:embed="rId7"/>
            <a:stretch>
              <a:fillRect/>
            </a:stretch>
          </a:blipFill>
        </p:spPr>
      </p:sp>
      <p:grpSp>
        <p:nvGrpSpPr>
          <p:cNvPr id="6" name="Group 6"/>
          <p:cNvGrpSpPr/>
          <p:nvPr/>
        </p:nvGrpSpPr>
        <p:grpSpPr>
          <a:xfrm>
            <a:off x="3162521" y="8896839"/>
            <a:ext cx="282817" cy="241893"/>
            <a:chOff x="0" y="0"/>
            <a:chExt cx="74487" cy="63709"/>
          </a:xfrm>
        </p:grpSpPr>
        <p:sp>
          <p:nvSpPr>
            <p:cNvPr id="7" name="Freeform 7"/>
            <p:cNvSpPr/>
            <p:nvPr/>
          </p:nvSpPr>
          <p:spPr>
            <a:xfrm>
              <a:off x="0" y="0"/>
              <a:ext cx="74487" cy="63709"/>
            </a:xfrm>
            <a:custGeom>
              <a:avLst/>
              <a:gdLst/>
              <a:ahLst/>
              <a:cxnLst/>
              <a:rect l="l" t="t" r="r" b="b"/>
              <a:pathLst>
                <a:path w="74487" h="63709">
                  <a:moveTo>
                    <a:pt x="0" y="0"/>
                  </a:moveTo>
                  <a:lnTo>
                    <a:pt x="74487" y="0"/>
                  </a:lnTo>
                  <a:lnTo>
                    <a:pt x="74487" y="63709"/>
                  </a:lnTo>
                  <a:lnTo>
                    <a:pt x="0" y="63709"/>
                  </a:lnTo>
                  <a:close/>
                </a:path>
              </a:pathLst>
            </a:custGeom>
            <a:solidFill>
              <a:srgbClr val="144A8A"/>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2959"/>
                </a:lnSpc>
              </a:pPr>
              <a:endParaRPr/>
            </a:p>
          </p:txBody>
        </p:sp>
      </p:grpSp>
      <p:sp>
        <p:nvSpPr>
          <p:cNvPr id="9" name="TextBox 9"/>
          <p:cNvSpPr txBox="1"/>
          <p:nvPr/>
        </p:nvSpPr>
        <p:spPr>
          <a:xfrm>
            <a:off x="1028699" y="774788"/>
            <a:ext cx="7649537" cy="1521250"/>
          </a:xfrm>
          <a:prstGeom prst="rect">
            <a:avLst/>
          </a:prstGeom>
        </p:spPr>
        <p:txBody>
          <a:bodyPr wrap="square"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Autism Sleep Clinic </a:t>
            </a:r>
          </a:p>
          <a:p>
            <a:pPr>
              <a:lnSpc>
                <a:spcPts val="6229"/>
              </a:lnSpc>
            </a:pPr>
            <a:r>
              <a:rPr lang="en-US" sz="4449" dirty="0">
                <a:solidFill>
                  <a:srgbClr val="FFFFFF"/>
                </a:solidFill>
                <a:latin typeface="Arial" panose="020B0604020202020204" pitchFamily="34" charset="0"/>
                <a:cs typeface="Arial" panose="020B0604020202020204" pitchFamily="34" charset="0"/>
              </a:rPr>
              <a:t>Outcomes 2021-2022 </a:t>
            </a:r>
          </a:p>
        </p:txBody>
      </p:sp>
      <p:grpSp>
        <p:nvGrpSpPr>
          <p:cNvPr id="10" name="Group 10"/>
          <p:cNvGrpSpPr/>
          <p:nvPr/>
        </p:nvGrpSpPr>
        <p:grpSpPr>
          <a:xfrm>
            <a:off x="3162521" y="9291142"/>
            <a:ext cx="282817" cy="241893"/>
            <a:chOff x="0" y="0"/>
            <a:chExt cx="74487" cy="63709"/>
          </a:xfrm>
        </p:grpSpPr>
        <p:sp>
          <p:nvSpPr>
            <p:cNvPr id="11" name="Freeform 11"/>
            <p:cNvSpPr/>
            <p:nvPr/>
          </p:nvSpPr>
          <p:spPr>
            <a:xfrm>
              <a:off x="0" y="0"/>
              <a:ext cx="74487" cy="63709"/>
            </a:xfrm>
            <a:custGeom>
              <a:avLst/>
              <a:gdLst/>
              <a:ahLst/>
              <a:cxnLst/>
              <a:rect l="l" t="t" r="r" b="b"/>
              <a:pathLst>
                <a:path w="74487" h="63709">
                  <a:moveTo>
                    <a:pt x="0" y="0"/>
                  </a:moveTo>
                  <a:lnTo>
                    <a:pt x="74487" y="0"/>
                  </a:lnTo>
                  <a:lnTo>
                    <a:pt x="74487" y="63709"/>
                  </a:lnTo>
                  <a:lnTo>
                    <a:pt x="0" y="63709"/>
                  </a:lnTo>
                  <a:close/>
                </a:path>
              </a:pathLst>
            </a:custGeom>
            <a:solidFill>
              <a:srgbClr val="E97424"/>
            </a:soli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2959"/>
                </a:lnSpc>
              </a:pPr>
              <a:endParaRPr/>
            </a:p>
          </p:txBody>
        </p:sp>
      </p:grpSp>
      <p:sp>
        <p:nvSpPr>
          <p:cNvPr id="13" name="TextBox 13"/>
          <p:cNvSpPr txBox="1"/>
          <p:nvPr/>
        </p:nvSpPr>
        <p:spPr>
          <a:xfrm>
            <a:off x="3902398" y="8858739"/>
            <a:ext cx="1539912" cy="279993"/>
          </a:xfrm>
          <a:prstGeom prst="rect">
            <a:avLst/>
          </a:prstGeom>
        </p:spPr>
        <p:txBody>
          <a:bodyPr lIns="0" tIns="0" rIns="0" bIns="0" rtlCol="0" anchor="t">
            <a:spAutoFit/>
          </a:bodyPr>
          <a:lstStyle/>
          <a:p>
            <a:pPr algn="ctr">
              <a:lnSpc>
                <a:spcPts val="2269"/>
              </a:lnSpc>
            </a:pPr>
            <a:r>
              <a:rPr lang="en-US" sz="1620">
                <a:solidFill>
                  <a:srgbClr val="000000"/>
                </a:solidFill>
                <a:latin typeface="Ubuntu 3"/>
              </a:rPr>
              <a:t>Pre-intervention</a:t>
            </a:r>
          </a:p>
        </p:txBody>
      </p:sp>
      <p:sp>
        <p:nvSpPr>
          <p:cNvPr id="14" name="TextBox 14"/>
          <p:cNvSpPr txBox="1"/>
          <p:nvPr/>
        </p:nvSpPr>
        <p:spPr>
          <a:xfrm>
            <a:off x="3902398" y="9253042"/>
            <a:ext cx="1641438" cy="279993"/>
          </a:xfrm>
          <a:prstGeom prst="rect">
            <a:avLst/>
          </a:prstGeom>
        </p:spPr>
        <p:txBody>
          <a:bodyPr lIns="0" tIns="0" rIns="0" bIns="0" rtlCol="0" anchor="t">
            <a:spAutoFit/>
          </a:bodyPr>
          <a:lstStyle/>
          <a:p>
            <a:pPr algn="ctr">
              <a:lnSpc>
                <a:spcPts val="2269"/>
              </a:lnSpc>
            </a:pPr>
            <a:r>
              <a:rPr lang="en-US" sz="1620">
                <a:solidFill>
                  <a:srgbClr val="000000"/>
                </a:solidFill>
                <a:latin typeface="Ubuntu 3"/>
              </a:rPr>
              <a:t>Post-intervention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700" y="2845816"/>
            <a:ext cx="5779676" cy="3493685"/>
          </a:xfrm>
          <a:custGeom>
            <a:avLst/>
            <a:gdLst/>
            <a:ahLst/>
            <a:cxnLst/>
            <a:rect l="l" t="t" r="r" b="b"/>
            <a:pathLst>
              <a:path w="5779676" h="3493685">
                <a:moveTo>
                  <a:pt x="0" y="0"/>
                </a:moveTo>
                <a:lnTo>
                  <a:pt x="5779676" y="0"/>
                </a:lnTo>
                <a:lnTo>
                  <a:pt x="5779676" y="3493685"/>
                </a:lnTo>
                <a:lnTo>
                  <a:pt x="0" y="3493685"/>
                </a:lnTo>
                <a:lnTo>
                  <a:pt x="0" y="0"/>
                </a:lnTo>
                <a:close/>
              </a:path>
            </a:pathLst>
          </a:custGeom>
          <a:blipFill>
            <a:blip r:embed="rId6"/>
            <a:stretch>
              <a:fillRect/>
            </a:stretch>
          </a:blipFill>
        </p:spPr>
      </p:sp>
      <p:sp>
        <p:nvSpPr>
          <p:cNvPr id="5" name="Freeform 5"/>
          <p:cNvSpPr/>
          <p:nvPr/>
        </p:nvSpPr>
        <p:spPr>
          <a:xfrm>
            <a:off x="1346269" y="6596676"/>
            <a:ext cx="5462107" cy="3351747"/>
          </a:xfrm>
          <a:custGeom>
            <a:avLst/>
            <a:gdLst/>
            <a:ahLst/>
            <a:cxnLst/>
            <a:rect l="l" t="t" r="r" b="b"/>
            <a:pathLst>
              <a:path w="5462107" h="3351747">
                <a:moveTo>
                  <a:pt x="0" y="0"/>
                </a:moveTo>
                <a:lnTo>
                  <a:pt x="5462107" y="0"/>
                </a:lnTo>
                <a:lnTo>
                  <a:pt x="5462107" y="3351748"/>
                </a:lnTo>
                <a:lnTo>
                  <a:pt x="0" y="3351748"/>
                </a:lnTo>
                <a:lnTo>
                  <a:pt x="0" y="0"/>
                </a:lnTo>
                <a:close/>
              </a:path>
            </a:pathLst>
          </a:custGeom>
          <a:blipFill>
            <a:blip r:embed="rId7"/>
            <a:stretch>
              <a:fillRect/>
            </a:stretch>
          </a:blipFill>
        </p:spPr>
      </p:sp>
      <p:sp>
        <p:nvSpPr>
          <p:cNvPr id="6" name="TextBox 6"/>
          <p:cNvSpPr txBox="1"/>
          <p:nvPr/>
        </p:nvSpPr>
        <p:spPr>
          <a:xfrm>
            <a:off x="1028700" y="774788"/>
            <a:ext cx="7488017" cy="1572902"/>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Autism Sleep Clinic Outcomes 2021-2022</a:t>
            </a:r>
          </a:p>
        </p:txBody>
      </p:sp>
      <p:sp>
        <p:nvSpPr>
          <p:cNvPr id="7" name="TextBox 7"/>
          <p:cNvSpPr txBox="1"/>
          <p:nvPr/>
        </p:nvSpPr>
        <p:spPr>
          <a:xfrm>
            <a:off x="8307374" y="4535509"/>
            <a:ext cx="8516717" cy="3368166"/>
          </a:xfrm>
          <a:prstGeom prst="rect">
            <a:avLst/>
          </a:prstGeom>
        </p:spPr>
        <p:txBody>
          <a:bodyPr lIns="0" tIns="0" rIns="0" bIns="0" rtlCol="0" anchor="t">
            <a:spAutoFit/>
          </a:bodyPr>
          <a:lstStyle/>
          <a:p>
            <a:pPr>
              <a:lnSpc>
                <a:spcPts val="3779"/>
              </a:lnSpc>
              <a:spcBef>
                <a:spcPct val="0"/>
              </a:spcBef>
            </a:pPr>
            <a:r>
              <a:rPr lang="en-US" sz="2700" dirty="0">
                <a:solidFill>
                  <a:srgbClr val="144A8A"/>
                </a:solidFill>
                <a:latin typeface="Arial" panose="020B0604020202020204" pitchFamily="34" charset="0"/>
                <a:cs typeface="Arial" panose="020B0604020202020204" pitchFamily="34" charset="0"/>
              </a:rPr>
              <a:t>Pre-intervention 58% of autistic children and young people had 3 to 4 sleep difficulties which were impacting on their sleep. </a:t>
            </a:r>
          </a:p>
          <a:p>
            <a:pPr>
              <a:lnSpc>
                <a:spcPts val="3779"/>
              </a:lnSpc>
              <a:spcBef>
                <a:spcPct val="0"/>
              </a:spcBef>
            </a:pPr>
            <a:r>
              <a:rPr lang="en-US" sz="2700" dirty="0">
                <a:solidFill>
                  <a:srgbClr val="144A8A"/>
                </a:solidFill>
                <a:latin typeface="Arial" panose="020B0604020202020204" pitchFamily="34" charset="0"/>
                <a:cs typeface="Arial" panose="020B0604020202020204" pitchFamily="34" charset="0"/>
              </a:rPr>
              <a:t>Post-intervention, this reduced to 16%. </a:t>
            </a:r>
          </a:p>
          <a:p>
            <a:pPr>
              <a:lnSpc>
                <a:spcPts val="3779"/>
              </a:lnSpc>
              <a:spcBef>
                <a:spcPct val="0"/>
              </a:spcBef>
            </a:pPr>
            <a:endParaRPr lang="en-US" sz="2700" dirty="0">
              <a:solidFill>
                <a:srgbClr val="144A8A"/>
              </a:solidFill>
              <a:latin typeface="Arial" panose="020B0604020202020204" pitchFamily="34" charset="0"/>
              <a:cs typeface="Arial" panose="020B0604020202020204" pitchFamily="34" charset="0"/>
            </a:endParaRPr>
          </a:p>
          <a:p>
            <a:pPr>
              <a:lnSpc>
                <a:spcPts val="3779"/>
              </a:lnSpc>
              <a:spcBef>
                <a:spcPct val="0"/>
              </a:spcBef>
            </a:pPr>
            <a:r>
              <a:rPr lang="en-US" sz="2700" dirty="0">
                <a:solidFill>
                  <a:srgbClr val="144A8A"/>
                </a:solidFill>
                <a:latin typeface="Arial" panose="020B0604020202020204" pitchFamily="34" charset="0"/>
                <a:cs typeface="Arial" panose="020B0604020202020204" pitchFamily="34" charset="0"/>
              </a:rPr>
              <a:t>After receiving support, there was a significant reduction in those reporting sleep difficulties.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52637"/>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994462" y="6010802"/>
            <a:ext cx="14299077" cy="2537344"/>
          </a:xfrm>
          <a:custGeom>
            <a:avLst/>
            <a:gdLst/>
            <a:ahLst/>
            <a:cxnLst/>
            <a:rect l="l" t="t" r="r" b="b"/>
            <a:pathLst>
              <a:path w="14299077" h="2537344">
                <a:moveTo>
                  <a:pt x="0" y="0"/>
                </a:moveTo>
                <a:lnTo>
                  <a:pt x="14299076" y="0"/>
                </a:lnTo>
                <a:lnTo>
                  <a:pt x="14299076" y="2537344"/>
                </a:lnTo>
                <a:lnTo>
                  <a:pt x="0" y="2537344"/>
                </a:lnTo>
                <a:lnTo>
                  <a:pt x="0" y="0"/>
                </a:lnTo>
                <a:close/>
              </a:path>
            </a:pathLst>
          </a:custGeom>
          <a:blipFill>
            <a:blip r:embed="rId6"/>
            <a:stretch>
              <a:fillRect/>
            </a:stretch>
          </a:blipFill>
        </p:spPr>
      </p:sp>
      <p:sp>
        <p:nvSpPr>
          <p:cNvPr id="5" name="TextBox 5"/>
          <p:cNvSpPr txBox="1"/>
          <p:nvPr/>
        </p:nvSpPr>
        <p:spPr>
          <a:xfrm>
            <a:off x="1028700" y="774788"/>
            <a:ext cx="7488017" cy="1572902"/>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Autism Sleep Clinic Outcomes 2021-2022</a:t>
            </a:r>
          </a:p>
        </p:txBody>
      </p:sp>
      <p:sp>
        <p:nvSpPr>
          <p:cNvPr id="6" name="TextBox 6"/>
          <p:cNvSpPr txBox="1"/>
          <p:nvPr/>
        </p:nvSpPr>
        <p:spPr>
          <a:xfrm>
            <a:off x="1028700" y="3088006"/>
            <a:ext cx="16230600" cy="2393540"/>
          </a:xfrm>
          <a:prstGeom prst="rect">
            <a:avLst/>
          </a:prstGeom>
        </p:spPr>
        <p:txBody>
          <a:bodyPr lIns="0" tIns="0" rIns="0" bIns="0" rtlCol="0" anchor="t">
            <a:spAutoFit/>
          </a:bodyPr>
          <a:lstStyle/>
          <a:p>
            <a:pPr>
              <a:lnSpc>
                <a:spcPts val="3779"/>
              </a:lnSpc>
              <a:spcBef>
                <a:spcPct val="0"/>
              </a:spcBef>
            </a:pPr>
            <a:r>
              <a:rPr lang="en-US" sz="2700" dirty="0">
                <a:solidFill>
                  <a:srgbClr val="144A8A"/>
                </a:solidFill>
                <a:latin typeface="Arial" panose="020B0604020202020204" pitchFamily="34" charset="0"/>
                <a:cs typeface="Arial" panose="020B0604020202020204" pitchFamily="34" charset="0"/>
              </a:rPr>
              <a:t>Our data pre-intervention also showed that 95% of autistic young people had a bedtime routine that lasted longer than an hour, which dropped to 40% after intervention.</a:t>
            </a:r>
          </a:p>
          <a:p>
            <a:pPr>
              <a:lnSpc>
                <a:spcPts val="3779"/>
              </a:lnSpc>
              <a:spcBef>
                <a:spcPct val="0"/>
              </a:spcBef>
            </a:pPr>
            <a:endParaRPr lang="en-US" sz="2700" dirty="0">
              <a:solidFill>
                <a:srgbClr val="144A8A"/>
              </a:solidFill>
              <a:latin typeface="Arial" panose="020B0604020202020204" pitchFamily="34" charset="0"/>
              <a:cs typeface="Arial" panose="020B0604020202020204" pitchFamily="34" charset="0"/>
            </a:endParaRPr>
          </a:p>
          <a:p>
            <a:pPr>
              <a:lnSpc>
                <a:spcPts val="3779"/>
              </a:lnSpc>
              <a:spcBef>
                <a:spcPct val="0"/>
              </a:spcBef>
            </a:pPr>
            <a:r>
              <a:rPr lang="en-US" sz="2700" dirty="0">
                <a:solidFill>
                  <a:srgbClr val="144A8A"/>
                </a:solidFill>
                <a:latin typeface="Arial" panose="020B0604020202020204" pitchFamily="34" charset="0"/>
                <a:cs typeface="Arial" panose="020B0604020202020204" pitchFamily="34" charset="0"/>
              </a:rPr>
              <a:t>Prior to intervention, 77% of the bedtime routines were taking 3 hours or more, which dropped to 24% after intervention.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498456" y="2687430"/>
            <a:ext cx="15050237" cy="7593330"/>
          </a:xfrm>
          <a:prstGeom prst="rect">
            <a:avLst/>
          </a:prstGeom>
        </p:spPr>
        <p:txBody>
          <a:bodyPr lIns="0" tIns="0" rIns="0" bIns="0" rtlCol="0" anchor="t">
            <a:spAutoFit/>
          </a:bodyPr>
          <a:lstStyle/>
          <a:p>
            <a:pPr>
              <a:lnSpc>
                <a:spcPts val="3359"/>
              </a:lnSpc>
            </a:pPr>
            <a:r>
              <a:rPr lang="en-US" sz="2400" dirty="0">
                <a:solidFill>
                  <a:srgbClr val="144A8A"/>
                </a:solidFill>
                <a:latin typeface="Arial" panose="020B0604020202020204" pitchFamily="34" charset="0"/>
                <a:cs typeface="Arial" panose="020B0604020202020204" pitchFamily="34" charset="0"/>
              </a:rPr>
              <a:t>MG – 3 year old girl on the waiting list to see a </a:t>
            </a:r>
            <a:r>
              <a:rPr lang="en-US" sz="2400" dirty="0" err="1">
                <a:solidFill>
                  <a:srgbClr val="144A8A"/>
                </a:solidFill>
                <a:latin typeface="Arial" panose="020B0604020202020204" pitchFamily="34" charset="0"/>
                <a:cs typeface="Arial" panose="020B0604020202020204" pitchFamily="34" charset="0"/>
              </a:rPr>
              <a:t>paediatrician</a:t>
            </a:r>
            <a:r>
              <a:rPr lang="en-US" sz="2400" dirty="0">
                <a:solidFill>
                  <a:srgbClr val="144A8A"/>
                </a:solidFill>
                <a:latin typeface="Arial" panose="020B0604020202020204" pitchFamily="34" charset="0"/>
                <a:cs typeface="Arial" panose="020B0604020202020204" pitchFamily="34" charset="0"/>
              </a:rPr>
              <a:t> regarding </a:t>
            </a:r>
            <a:r>
              <a:rPr lang="en-US" sz="2400" dirty="0" err="1">
                <a:solidFill>
                  <a:srgbClr val="144A8A"/>
                </a:solidFill>
                <a:latin typeface="Arial" panose="020B0604020202020204" pitchFamily="34" charset="0"/>
                <a:cs typeface="Arial" panose="020B0604020202020204" pitchFamily="34" charset="0"/>
              </a:rPr>
              <a:t>behaviours</a:t>
            </a:r>
            <a:r>
              <a:rPr lang="en-US" sz="2400" dirty="0">
                <a:solidFill>
                  <a:srgbClr val="144A8A"/>
                </a:solidFill>
                <a:latin typeface="Arial" panose="020B0604020202020204" pitchFamily="34" charset="0"/>
                <a:cs typeface="Arial" panose="020B0604020202020204" pitchFamily="34" charset="0"/>
              </a:rPr>
              <a:t> symptomatic of ADHD</a:t>
            </a:r>
          </a:p>
          <a:p>
            <a:pPr>
              <a:lnSpc>
                <a:spcPts val="3359"/>
              </a:lnSpc>
            </a:pPr>
            <a:r>
              <a:rPr lang="en-US" sz="2400" dirty="0">
                <a:solidFill>
                  <a:srgbClr val="144A8A"/>
                </a:solidFill>
                <a:latin typeface="Arial" panose="020B0604020202020204" pitchFamily="34" charset="0"/>
                <a:cs typeface="Arial" panose="020B0604020202020204" pitchFamily="34" charset="0"/>
              </a:rPr>
              <a:t>Hadn’t slept well from birth, taking several hours to settle, sleeping for an hour and then waking and screaming. This could last for 3 or more hours, disturbing her 3 siblings and parents. She would settle again for an hour or two and the screaming would begin again. Mum had stopped working.</a:t>
            </a:r>
          </a:p>
          <a:p>
            <a:pPr>
              <a:lnSpc>
                <a:spcPts val="3359"/>
              </a:lnSpc>
            </a:pPr>
            <a:endParaRPr lang="en-US" sz="2400" dirty="0">
              <a:solidFill>
                <a:srgbClr val="144A8A"/>
              </a:solidFill>
              <a:latin typeface="Arial" panose="020B0604020202020204" pitchFamily="34" charset="0"/>
              <a:cs typeface="Arial" panose="020B0604020202020204" pitchFamily="34" charset="0"/>
            </a:endParaRPr>
          </a:p>
          <a:p>
            <a:pPr>
              <a:lnSpc>
                <a:spcPts val="3359"/>
              </a:lnSpc>
            </a:pPr>
            <a:r>
              <a:rPr lang="en-US" sz="2400" dirty="0">
                <a:solidFill>
                  <a:srgbClr val="144A8A"/>
                </a:solidFill>
                <a:latin typeface="Arial" panose="020B0604020202020204" pitchFamily="34" charset="0"/>
                <a:cs typeface="Arial" panose="020B0604020202020204" pitchFamily="34" charset="0"/>
              </a:rPr>
              <a:t>Parents received tailor-made sleep hygiene advice and steps to take and resources based on MG’s interest (Peppa Pig). At this stage, parents were rating MG’s sleep at 1 on a scale of 1-5.</a:t>
            </a:r>
          </a:p>
          <a:p>
            <a:pPr>
              <a:lnSpc>
                <a:spcPts val="3359"/>
              </a:lnSpc>
            </a:pPr>
            <a:r>
              <a:rPr lang="en-US" sz="2400" dirty="0">
                <a:solidFill>
                  <a:srgbClr val="144A8A"/>
                </a:solidFill>
                <a:latin typeface="Arial" panose="020B0604020202020204" pitchFamily="34" charset="0"/>
                <a:cs typeface="Arial" panose="020B0604020202020204" pitchFamily="34" charset="0"/>
              </a:rPr>
              <a:t>4 weeks later - MG began to settle more quickly at bedtime but still woke in the night. Follow-up advice ensued. </a:t>
            </a:r>
          </a:p>
          <a:p>
            <a:pPr>
              <a:lnSpc>
                <a:spcPts val="3359"/>
              </a:lnSpc>
            </a:pPr>
            <a:endParaRPr lang="en-US" sz="2400" dirty="0">
              <a:solidFill>
                <a:srgbClr val="144A8A"/>
              </a:solidFill>
              <a:latin typeface="Arial" panose="020B0604020202020204" pitchFamily="34" charset="0"/>
              <a:cs typeface="Arial" panose="020B0604020202020204" pitchFamily="34" charset="0"/>
            </a:endParaRPr>
          </a:p>
          <a:p>
            <a:pPr>
              <a:lnSpc>
                <a:spcPts val="3359"/>
              </a:lnSpc>
            </a:pPr>
            <a:r>
              <a:rPr lang="en-US" sz="2400" dirty="0">
                <a:solidFill>
                  <a:srgbClr val="144A8A"/>
                </a:solidFill>
                <a:latin typeface="Arial" panose="020B0604020202020204" pitchFamily="34" charset="0"/>
                <a:cs typeface="Arial" panose="020B0604020202020204" pitchFamily="34" charset="0"/>
              </a:rPr>
              <a:t>2 weeks later - MG was sleeping from 9 pm until 5 am - 9 hours of sleep. This progressed to sleeping from 8 pm to 7 am (11 hours of sleep in the normative range for age).</a:t>
            </a:r>
          </a:p>
          <a:p>
            <a:pPr>
              <a:lnSpc>
                <a:spcPts val="3359"/>
              </a:lnSpc>
            </a:pPr>
            <a:endParaRPr lang="en-US" sz="2400" dirty="0">
              <a:solidFill>
                <a:srgbClr val="144A8A"/>
              </a:solidFill>
              <a:latin typeface="Arial" panose="020B0604020202020204" pitchFamily="34" charset="0"/>
              <a:cs typeface="Arial" panose="020B0604020202020204" pitchFamily="34" charset="0"/>
            </a:endParaRPr>
          </a:p>
          <a:p>
            <a:pPr>
              <a:lnSpc>
                <a:spcPts val="3359"/>
              </a:lnSpc>
            </a:pPr>
            <a:r>
              <a:rPr lang="en-US" sz="2400" dirty="0">
                <a:solidFill>
                  <a:srgbClr val="144A8A"/>
                </a:solidFill>
                <a:latin typeface="Arial" panose="020B0604020202020204" pitchFamily="34" charset="0"/>
                <a:cs typeface="Arial" panose="020B0604020202020204" pitchFamily="34" charset="0"/>
              </a:rPr>
              <a:t>Parents rated MG’s sleep at 5 at the end of treatment and said, “Everyone has benefitted, we have more family time and much more energy. I [mum] have been able to return to work part-time which has helped our finances massively.”</a:t>
            </a:r>
          </a:p>
          <a:p>
            <a:pPr>
              <a:lnSpc>
                <a:spcPts val="3359"/>
              </a:lnSpc>
            </a:pPr>
            <a:r>
              <a:rPr lang="en-US" sz="2400" dirty="0">
                <a:solidFill>
                  <a:srgbClr val="144A8A"/>
                </a:solidFill>
                <a:latin typeface="Arial" panose="020B0604020202020204" pitchFamily="34" charset="0"/>
                <a:cs typeface="Arial" panose="020B0604020202020204" pitchFamily="34" charset="0"/>
              </a:rPr>
              <a:t>MG was taken off the pathway as her </a:t>
            </a:r>
            <a:r>
              <a:rPr lang="en-US" sz="2400" dirty="0" err="1">
                <a:solidFill>
                  <a:srgbClr val="144A8A"/>
                </a:solidFill>
                <a:latin typeface="Arial" panose="020B0604020202020204" pitchFamily="34" charset="0"/>
                <a:cs typeface="Arial" panose="020B0604020202020204" pitchFamily="34" charset="0"/>
              </a:rPr>
              <a:t>behaviours</a:t>
            </a:r>
            <a:r>
              <a:rPr lang="en-US" sz="2400" dirty="0">
                <a:solidFill>
                  <a:srgbClr val="144A8A"/>
                </a:solidFill>
                <a:latin typeface="Arial" panose="020B0604020202020204" pitchFamily="34" charset="0"/>
                <a:cs typeface="Arial" panose="020B0604020202020204" pitchFamily="34" charset="0"/>
              </a:rPr>
              <a:t> improved so significantly and were no longer a concern</a:t>
            </a:r>
          </a:p>
          <a:p>
            <a:pPr>
              <a:lnSpc>
                <a:spcPts val="3779"/>
              </a:lnSpc>
              <a:spcBef>
                <a:spcPct val="0"/>
              </a:spcBef>
            </a:pPr>
            <a:endParaRPr lang="en-US" sz="2400" dirty="0">
              <a:solidFill>
                <a:srgbClr val="144A8A"/>
              </a:solidFill>
              <a:latin typeface="Ubuntu 3 Bold"/>
            </a:endParaRPr>
          </a:p>
        </p:txBody>
      </p:sp>
      <p:sp>
        <p:nvSpPr>
          <p:cNvPr id="5" name="Freeform 5"/>
          <p:cNvSpPr/>
          <p:nvPr/>
        </p:nvSpPr>
        <p:spPr>
          <a:xfrm rot="-555495">
            <a:off x="15535915" y="2216765"/>
            <a:ext cx="2631342" cy="3458808"/>
          </a:xfrm>
          <a:custGeom>
            <a:avLst/>
            <a:gdLst/>
            <a:ahLst/>
            <a:cxnLst/>
            <a:rect l="l" t="t" r="r" b="b"/>
            <a:pathLst>
              <a:path w="2631342" h="3458808">
                <a:moveTo>
                  <a:pt x="0" y="0"/>
                </a:moveTo>
                <a:lnTo>
                  <a:pt x="2631343" y="0"/>
                </a:lnTo>
                <a:lnTo>
                  <a:pt x="2631343" y="3458808"/>
                </a:lnTo>
                <a:lnTo>
                  <a:pt x="0" y="3458808"/>
                </a:lnTo>
                <a:lnTo>
                  <a:pt x="0" y="0"/>
                </a:lnTo>
                <a:close/>
              </a:path>
            </a:pathLst>
          </a:custGeom>
          <a:blipFill>
            <a:blip r:embed="rId6"/>
            <a:stretch>
              <a:fillRect/>
            </a:stretch>
          </a:blipFill>
        </p:spPr>
      </p:sp>
      <p:sp>
        <p:nvSpPr>
          <p:cNvPr id="6" name="Freeform 6"/>
          <p:cNvSpPr/>
          <p:nvPr/>
        </p:nvSpPr>
        <p:spPr>
          <a:xfrm rot="-1677359">
            <a:off x="14897638" y="5627429"/>
            <a:ext cx="4219769" cy="3409724"/>
          </a:xfrm>
          <a:custGeom>
            <a:avLst/>
            <a:gdLst/>
            <a:ahLst/>
            <a:cxnLst/>
            <a:rect l="l" t="t" r="r" b="b"/>
            <a:pathLst>
              <a:path w="4219769" h="3409724">
                <a:moveTo>
                  <a:pt x="0" y="0"/>
                </a:moveTo>
                <a:lnTo>
                  <a:pt x="4219769" y="0"/>
                </a:lnTo>
                <a:lnTo>
                  <a:pt x="4219769" y="3409724"/>
                </a:lnTo>
                <a:lnTo>
                  <a:pt x="0" y="3409724"/>
                </a:lnTo>
                <a:lnTo>
                  <a:pt x="0" y="0"/>
                </a:lnTo>
                <a:close/>
              </a:path>
            </a:pathLst>
          </a:custGeom>
          <a:blipFill>
            <a:blip r:embed="rId7"/>
            <a:stretch>
              <a:fillRect/>
            </a:stretch>
          </a:blipFill>
        </p:spPr>
      </p:sp>
      <p:sp>
        <p:nvSpPr>
          <p:cNvPr id="7" name="TextBox 7"/>
          <p:cNvSpPr txBox="1"/>
          <p:nvPr/>
        </p:nvSpPr>
        <p:spPr>
          <a:xfrm>
            <a:off x="1028700" y="774788"/>
            <a:ext cx="7488017" cy="1572902"/>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Impact of specialist 1:1 Sleep Clinics – A Case study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07177" y="163756"/>
            <a:ext cx="7470560" cy="1792935"/>
          </a:xfrm>
          <a:custGeom>
            <a:avLst/>
            <a:gdLst/>
            <a:ahLst/>
            <a:cxnLst/>
            <a:rect l="l" t="t" r="r" b="b"/>
            <a:pathLst>
              <a:path w="7470560" h="1792935">
                <a:moveTo>
                  <a:pt x="0" y="0"/>
                </a:moveTo>
                <a:lnTo>
                  <a:pt x="7470561" y="0"/>
                </a:lnTo>
                <a:lnTo>
                  <a:pt x="7470561" y="1792935"/>
                </a:lnTo>
                <a:lnTo>
                  <a:pt x="0" y="17929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097000" y="5765212"/>
            <a:ext cx="5029200" cy="4821384"/>
          </a:xfrm>
          <a:custGeom>
            <a:avLst/>
            <a:gdLst/>
            <a:ahLst/>
            <a:cxnLst/>
            <a:rect l="l" t="t" r="r" b="b"/>
            <a:pathLst>
              <a:path w="5741394" h="4887362">
                <a:moveTo>
                  <a:pt x="0" y="0"/>
                </a:moveTo>
                <a:lnTo>
                  <a:pt x="5741395" y="0"/>
                </a:lnTo>
                <a:lnTo>
                  <a:pt x="5741395" y="4887362"/>
                </a:lnTo>
                <a:lnTo>
                  <a:pt x="0" y="4887362"/>
                </a:lnTo>
                <a:lnTo>
                  <a:pt x="0" y="0"/>
                </a:lnTo>
                <a:close/>
              </a:path>
            </a:pathLst>
          </a:custGeom>
          <a:blipFill>
            <a:blip r:embed="rId6"/>
            <a:stretch>
              <a:fillRect/>
            </a:stretch>
          </a:blipFill>
        </p:spPr>
      </p:sp>
      <p:sp>
        <p:nvSpPr>
          <p:cNvPr id="5" name="TextBox 5"/>
          <p:cNvSpPr txBox="1"/>
          <p:nvPr/>
        </p:nvSpPr>
        <p:spPr>
          <a:xfrm>
            <a:off x="507177" y="2144085"/>
            <a:ext cx="16569812" cy="2880853"/>
          </a:xfrm>
          <a:prstGeom prst="rect">
            <a:avLst/>
          </a:prstGeom>
        </p:spPr>
        <p:txBody>
          <a:bodyPr lIns="0" tIns="0" rIns="0" bIns="0" rtlCol="0" anchor="t">
            <a:spAutoFit/>
          </a:bodyPr>
          <a:lstStyle/>
          <a:p>
            <a:pPr marL="582930" lvl="1" indent="-291465">
              <a:lnSpc>
                <a:spcPts val="3779"/>
              </a:lnSpc>
              <a:buFont typeface="Arial"/>
              <a:buChar char="•"/>
            </a:pPr>
            <a:r>
              <a:rPr lang="en-US" sz="2700" dirty="0">
                <a:solidFill>
                  <a:srgbClr val="144A8A"/>
                </a:solidFill>
                <a:latin typeface="Arial" panose="020B0604020202020204" pitchFamily="34" charset="0"/>
                <a:cs typeface="Arial" panose="020B0604020202020204" pitchFamily="34" charset="0"/>
              </a:rPr>
              <a:t>Together Trust is 153 years old. We exist to champion the rights, needs and ambitions of children and young people. </a:t>
            </a:r>
          </a:p>
          <a:p>
            <a:pPr marL="582930" lvl="1" indent="-291465">
              <a:lnSpc>
                <a:spcPts val="3779"/>
              </a:lnSpc>
              <a:buFont typeface="Arial"/>
              <a:buChar char="•"/>
            </a:pPr>
            <a:r>
              <a:rPr lang="en-US" sz="2700" dirty="0">
                <a:solidFill>
                  <a:srgbClr val="144A8A"/>
                </a:solidFill>
                <a:latin typeface="Arial" panose="020B0604020202020204" pitchFamily="34" charset="0"/>
                <a:cs typeface="Arial" panose="020B0604020202020204" pitchFamily="34" charset="0"/>
              </a:rPr>
              <a:t>We have settings covering SEN Education (Inscape House School /Ashcroft School/ Bridge College), Residential Services and Community Services.</a:t>
            </a:r>
          </a:p>
          <a:p>
            <a:pPr marL="582930" lvl="1" indent="-291465">
              <a:lnSpc>
                <a:spcPts val="3779"/>
              </a:lnSpc>
              <a:buFont typeface="Arial"/>
              <a:buChar char="•"/>
            </a:pPr>
            <a:r>
              <a:rPr lang="en-US" sz="2700" dirty="0">
                <a:solidFill>
                  <a:srgbClr val="144A8A"/>
                </a:solidFill>
                <a:latin typeface="Arial" panose="020B0604020202020204" pitchFamily="34" charset="0"/>
                <a:cs typeface="Arial" panose="020B0604020202020204" pitchFamily="34" charset="0"/>
              </a:rPr>
              <a:t>Our specialist sleep teams are part of a large multidisciplinary clinical service supporting services internal to the Trust, and externally across a wide range of </a:t>
            </a:r>
            <a:r>
              <a:rPr lang="en-US" sz="2700" dirty="0" err="1">
                <a:solidFill>
                  <a:srgbClr val="144A8A"/>
                </a:solidFill>
                <a:latin typeface="Arial" panose="020B0604020202020204" pitchFamily="34" charset="0"/>
                <a:cs typeface="Arial" panose="020B0604020202020204" pitchFamily="34" charset="0"/>
              </a:rPr>
              <a:t>organisations</a:t>
            </a:r>
            <a:r>
              <a:rPr lang="en-US" sz="2700" dirty="0">
                <a:solidFill>
                  <a:srgbClr val="144A8A"/>
                </a:solidFill>
                <a:latin typeface="Arial" panose="020B0604020202020204" pitchFamily="34" charset="0"/>
                <a:cs typeface="Arial" panose="020B0604020202020204" pitchFamily="34" charset="0"/>
              </a:rPr>
              <a:t> across the North West. </a:t>
            </a:r>
          </a:p>
        </p:txBody>
      </p:sp>
      <p:sp>
        <p:nvSpPr>
          <p:cNvPr id="6" name="TextBox 6"/>
          <p:cNvSpPr txBox="1"/>
          <p:nvPr/>
        </p:nvSpPr>
        <p:spPr>
          <a:xfrm>
            <a:off x="688152" y="641438"/>
            <a:ext cx="9621639" cy="678968"/>
          </a:xfrm>
          <a:prstGeom prst="rect">
            <a:avLst/>
          </a:prstGeom>
        </p:spPr>
        <p:txBody>
          <a:bodyPr lIns="0" tIns="0" rIns="0" bIns="0" rtlCol="0" anchor="t">
            <a:spAutoFit/>
          </a:bodyPr>
          <a:lstStyle/>
          <a:p>
            <a:pPr algn="l">
              <a:lnSpc>
                <a:spcPts val="5809"/>
              </a:lnSpc>
            </a:pPr>
            <a:r>
              <a:rPr lang="en-US" sz="4149" dirty="0">
                <a:solidFill>
                  <a:srgbClr val="FFFFFF"/>
                </a:solidFill>
                <a:latin typeface="Arial" panose="020B0604020202020204" pitchFamily="34" charset="0"/>
                <a:cs typeface="Arial" panose="020B0604020202020204" pitchFamily="34" charset="0"/>
              </a:rPr>
              <a:t>Who we Are and What we Do</a:t>
            </a:r>
          </a:p>
        </p:txBody>
      </p:sp>
      <p:sp>
        <p:nvSpPr>
          <p:cNvPr id="7" name="TextBox 7"/>
          <p:cNvSpPr txBox="1"/>
          <p:nvPr/>
        </p:nvSpPr>
        <p:spPr>
          <a:xfrm>
            <a:off x="507177" y="5209073"/>
            <a:ext cx="14296718" cy="4821384"/>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The sleep service supports any CYP with a sleep need and we </a:t>
            </a:r>
            <a:r>
              <a:rPr lang="en-US" sz="2700" dirty="0" err="1">
                <a:solidFill>
                  <a:srgbClr val="144A8A"/>
                </a:solidFill>
                <a:latin typeface="Arial" panose="020B0604020202020204" pitchFamily="34" charset="0"/>
                <a:cs typeface="Arial" panose="020B0604020202020204" pitchFamily="34" charset="0"/>
              </a:rPr>
              <a:t>specialise</a:t>
            </a:r>
            <a:r>
              <a:rPr lang="en-US" sz="2700" dirty="0">
                <a:solidFill>
                  <a:srgbClr val="144A8A"/>
                </a:solidFill>
                <a:latin typeface="Arial" panose="020B0604020202020204" pitchFamily="34" charset="0"/>
                <a:cs typeface="Arial" panose="020B0604020202020204" pitchFamily="34" charset="0"/>
              </a:rPr>
              <a:t> in supporting neurodivergent CYP and those with other SEND needs</a:t>
            </a:r>
          </a:p>
          <a:p>
            <a:pPr>
              <a:lnSpc>
                <a:spcPts val="3779"/>
              </a:lnSpc>
            </a:pPr>
            <a:r>
              <a:rPr lang="en-US" sz="2700" dirty="0">
                <a:solidFill>
                  <a:srgbClr val="144A8A"/>
                </a:solidFill>
                <a:latin typeface="Arial" panose="020B0604020202020204" pitchFamily="34" charset="0"/>
                <a:cs typeface="Arial" panose="020B0604020202020204" pitchFamily="34" charset="0"/>
              </a:rPr>
              <a:t>5 principles services we offer:</a:t>
            </a:r>
          </a:p>
          <a:p>
            <a:pPr>
              <a:lnSpc>
                <a:spcPts val="3779"/>
              </a:lnSpc>
            </a:pPr>
            <a:r>
              <a:rPr lang="en-US" sz="2700" dirty="0">
                <a:solidFill>
                  <a:srgbClr val="144A8A"/>
                </a:solidFill>
                <a:latin typeface="Arial" panose="020B0604020202020204" pitchFamily="34" charset="0"/>
                <a:cs typeface="Arial" panose="020B0604020202020204" pitchFamily="34" charset="0"/>
              </a:rPr>
              <a:t>1) Bespoke sleep clinics – full sleep assessment, sleep </a:t>
            </a:r>
            <a:r>
              <a:rPr lang="en-US" sz="2700" dirty="0" err="1">
                <a:solidFill>
                  <a:srgbClr val="144A8A"/>
                </a:solidFill>
                <a:latin typeface="Arial" panose="020B0604020202020204" pitchFamily="34" charset="0"/>
                <a:cs typeface="Arial" panose="020B0604020202020204" pitchFamily="34" charset="0"/>
              </a:rPr>
              <a:t>programme</a:t>
            </a:r>
            <a:r>
              <a:rPr lang="en-US" sz="2700" dirty="0">
                <a:solidFill>
                  <a:srgbClr val="144A8A"/>
                </a:solidFill>
                <a:latin typeface="Arial" panose="020B0604020202020204" pitchFamily="34" charset="0"/>
                <a:cs typeface="Arial" panose="020B0604020202020204" pitchFamily="34" charset="0"/>
              </a:rPr>
              <a:t>, sleep resources, follow up appointments</a:t>
            </a:r>
          </a:p>
          <a:p>
            <a:pPr>
              <a:lnSpc>
                <a:spcPts val="3779"/>
              </a:lnSpc>
            </a:pPr>
            <a:r>
              <a:rPr lang="en-US" sz="2700" dirty="0">
                <a:solidFill>
                  <a:srgbClr val="144A8A"/>
                </a:solidFill>
                <a:latin typeface="Arial" panose="020B0604020202020204" pitchFamily="34" charset="0"/>
                <a:cs typeface="Arial" panose="020B0604020202020204" pitchFamily="34" charset="0"/>
              </a:rPr>
              <a:t>2) 1-2-1 sleep sessions – up to 60 minutes consultation with support notes afterwards. Hosted at events, </a:t>
            </a:r>
            <a:r>
              <a:rPr lang="en-US" sz="2700" dirty="0" err="1">
                <a:solidFill>
                  <a:srgbClr val="144A8A"/>
                </a:solidFill>
                <a:latin typeface="Arial" panose="020B0604020202020204" pitchFamily="34" charset="0"/>
                <a:cs typeface="Arial" panose="020B0604020202020204" pitchFamily="34" charset="0"/>
              </a:rPr>
              <a:t>centres</a:t>
            </a:r>
            <a:r>
              <a:rPr lang="en-US" sz="2700" dirty="0">
                <a:solidFill>
                  <a:srgbClr val="144A8A"/>
                </a:solidFill>
                <a:latin typeface="Arial" panose="020B0604020202020204" pitchFamily="34" charset="0"/>
                <a:cs typeface="Arial" panose="020B0604020202020204" pitchFamily="34" charset="0"/>
              </a:rPr>
              <a:t> or online</a:t>
            </a:r>
          </a:p>
          <a:p>
            <a:pPr>
              <a:lnSpc>
                <a:spcPts val="3779"/>
              </a:lnSpc>
            </a:pPr>
            <a:r>
              <a:rPr lang="en-US" sz="2700" dirty="0">
                <a:solidFill>
                  <a:srgbClr val="144A8A"/>
                </a:solidFill>
                <a:latin typeface="Arial" panose="020B0604020202020204" pitchFamily="34" charset="0"/>
                <a:cs typeface="Arial" panose="020B0604020202020204" pitchFamily="34" charset="0"/>
              </a:rPr>
              <a:t>3) A variety of sleep workshops and training sessions for families and professionals</a:t>
            </a:r>
          </a:p>
          <a:p>
            <a:pPr>
              <a:lnSpc>
                <a:spcPts val="3779"/>
              </a:lnSpc>
            </a:pPr>
            <a:r>
              <a:rPr lang="en-US" sz="2700" dirty="0">
                <a:solidFill>
                  <a:srgbClr val="144A8A"/>
                </a:solidFill>
                <a:latin typeface="Arial" panose="020B0604020202020204" pitchFamily="34" charset="0"/>
                <a:cs typeface="Arial" panose="020B0604020202020204" pitchFamily="34" charset="0"/>
              </a:rPr>
              <a:t>4) Clinical supervision sessions for staff who have received our training</a:t>
            </a:r>
          </a:p>
          <a:p>
            <a:pPr>
              <a:lnSpc>
                <a:spcPts val="3779"/>
              </a:lnSpc>
            </a:pPr>
            <a:r>
              <a:rPr lang="en-US" sz="2700" dirty="0">
                <a:solidFill>
                  <a:srgbClr val="144A8A"/>
                </a:solidFill>
                <a:latin typeface="Arial" panose="020B0604020202020204" pitchFamily="34" charset="0"/>
                <a:cs typeface="Arial" panose="020B0604020202020204" pitchFamily="34" charset="0"/>
              </a:rPr>
              <a:t>5) Sleep support in schools, colleges and nurseries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386348"/>
            <a:ext cx="5800772" cy="1392185"/>
          </a:xfrm>
          <a:custGeom>
            <a:avLst/>
            <a:gdLst/>
            <a:ahLst/>
            <a:cxnLst/>
            <a:rect l="l" t="t" r="r" b="b"/>
            <a:pathLst>
              <a:path w="5800772" h="1392185">
                <a:moveTo>
                  <a:pt x="0" y="0"/>
                </a:moveTo>
                <a:lnTo>
                  <a:pt x="5800772" y="0"/>
                </a:lnTo>
                <a:lnTo>
                  <a:pt x="5800772" y="1392186"/>
                </a:lnTo>
                <a:lnTo>
                  <a:pt x="0" y="1392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07198" y="1778534"/>
            <a:ext cx="4768804" cy="4782997"/>
          </a:xfrm>
          <a:custGeom>
            <a:avLst/>
            <a:gdLst/>
            <a:ahLst/>
            <a:cxnLst/>
            <a:rect l="l" t="t" r="r" b="b"/>
            <a:pathLst>
              <a:path w="4768804" h="4782997">
                <a:moveTo>
                  <a:pt x="0" y="0"/>
                </a:moveTo>
                <a:lnTo>
                  <a:pt x="4768805" y="0"/>
                </a:lnTo>
                <a:lnTo>
                  <a:pt x="4768805" y="4782997"/>
                </a:lnTo>
                <a:lnTo>
                  <a:pt x="0" y="4782997"/>
                </a:lnTo>
                <a:lnTo>
                  <a:pt x="0" y="0"/>
                </a:lnTo>
                <a:close/>
              </a:path>
            </a:pathLst>
          </a:custGeom>
          <a:blipFill>
            <a:blip r:embed="rId6"/>
            <a:stretch>
              <a:fillRect/>
            </a:stretch>
          </a:blipFill>
        </p:spPr>
      </p:sp>
      <p:sp>
        <p:nvSpPr>
          <p:cNvPr id="5" name="Freeform 5"/>
          <p:cNvSpPr/>
          <p:nvPr/>
        </p:nvSpPr>
        <p:spPr>
          <a:xfrm>
            <a:off x="7141255" y="1735664"/>
            <a:ext cx="4005490" cy="4020002"/>
          </a:xfrm>
          <a:custGeom>
            <a:avLst/>
            <a:gdLst/>
            <a:ahLst/>
            <a:cxnLst/>
            <a:rect l="l" t="t" r="r" b="b"/>
            <a:pathLst>
              <a:path w="4005490" h="4020002">
                <a:moveTo>
                  <a:pt x="0" y="0"/>
                </a:moveTo>
                <a:lnTo>
                  <a:pt x="4005490" y="0"/>
                </a:lnTo>
                <a:lnTo>
                  <a:pt x="4005490" y="4020002"/>
                </a:lnTo>
                <a:lnTo>
                  <a:pt x="0" y="4020002"/>
                </a:lnTo>
                <a:lnTo>
                  <a:pt x="0" y="0"/>
                </a:lnTo>
                <a:close/>
              </a:path>
            </a:pathLst>
          </a:custGeom>
          <a:blipFill>
            <a:blip r:embed="rId7"/>
            <a:stretch>
              <a:fillRect/>
            </a:stretch>
          </a:blipFill>
        </p:spPr>
      </p:sp>
      <p:sp>
        <p:nvSpPr>
          <p:cNvPr id="6" name="Freeform 6"/>
          <p:cNvSpPr/>
          <p:nvPr/>
        </p:nvSpPr>
        <p:spPr>
          <a:xfrm>
            <a:off x="11702928" y="1603753"/>
            <a:ext cx="4943196" cy="4957778"/>
          </a:xfrm>
          <a:custGeom>
            <a:avLst/>
            <a:gdLst/>
            <a:ahLst/>
            <a:cxnLst/>
            <a:rect l="l" t="t" r="r" b="b"/>
            <a:pathLst>
              <a:path w="4943196" h="4957778">
                <a:moveTo>
                  <a:pt x="0" y="0"/>
                </a:moveTo>
                <a:lnTo>
                  <a:pt x="4943196" y="0"/>
                </a:lnTo>
                <a:lnTo>
                  <a:pt x="4943196" y="4957778"/>
                </a:lnTo>
                <a:lnTo>
                  <a:pt x="0" y="4957778"/>
                </a:lnTo>
                <a:lnTo>
                  <a:pt x="0" y="0"/>
                </a:lnTo>
                <a:close/>
              </a:path>
            </a:pathLst>
          </a:custGeom>
          <a:blipFill>
            <a:blip r:embed="rId8"/>
            <a:stretch>
              <a:fillRect/>
            </a:stretch>
          </a:blipFill>
        </p:spPr>
      </p:sp>
      <p:sp>
        <p:nvSpPr>
          <p:cNvPr id="7" name="Freeform 7"/>
          <p:cNvSpPr/>
          <p:nvPr/>
        </p:nvSpPr>
        <p:spPr>
          <a:xfrm>
            <a:off x="4083593" y="5130332"/>
            <a:ext cx="5060407" cy="5060407"/>
          </a:xfrm>
          <a:custGeom>
            <a:avLst/>
            <a:gdLst/>
            <a:ahLst/>
            <a:cxnLst/>
            <a:rect l="l" t="t" r="r" b="b"/>
            <a:pathLst>
              <a:path w="5060407" h="5060407">
                <a:moveTo>
                  <a:pt x="0" y="0"/>
                </a:moveTo>
                <a:lnTo>
                  <a:pt x="5060407" y="0"/>
                </a:lnTo>
                <a:lnTo>
                  <a:pt x="5060407" y="5060407"/>
                </a:lnTo>
                <a:lnTo>
                  <a:pt x="0" y="5060407"/>
                </a:lnTo>
                <a:lnTo>
                  <a:pt x="0" y="0"/>
                </a:lnTo>
                <a:close/>
              </a:path>
            </a:pathLst>
          </a:custGeom>
          <a:blipFill>
            <a:blip r:embed="rId9"/>
            <a:stretch>
              <a:fillRect/>
            </a:stretch>
          </a:blipFill>
        </p:spPr>
      </p:sp>
      <p:sp>
        <p:nvSpPr>
          <p:cNvPr id="8" name="Freeform 8"/>
          <p:cNvSpPr/>
          <p:nvPr/>
        </p:nvSpPr>
        <p:spPr>
          <a:xfrm>
            <a:off x="9309578" y="5449294"/>
            <a:ext cx="4725744" cy="4741444"/>
          </a:xfrm>
          <a:custGeom>
            <a:avLst/>
            <a:gdLst/>
            <a:ahLst/>
            <a:cxnLst/>
            <a:rect l="l" t="t" r="r" b="b"/>
            <a:pathLst>
              <a:path w="4725744" h="4741444">
                <a:moveTo>
                  <a:pt x="0" y="0"/>
                </a:moveTo>
                <a:lnTo>
                  <a:pt x="4725744" y="0"/>
                </a:lnTo>
                <a:lnTo>
                  <a:pt x="4725744" y="4741445"/>
                </a:lnTo>
                <a:lnTo>
                  <a:pt x="0" y="4741445"/>
                </a:lnTo>
                <a:lnTo>
                  <a:pt x="0" y="0"/>
                </a:lnTo>
                <a:close/>
              </a:path>
            </a:pathLst>
          </a:custGeom>
          <a:blipFill>
            <a:blip r:embed="rId10"/>
            <a:stretch>
              <a:fillRect/>
            </a:stretch>
          </a:blipFill>
        </p:spPr>
      </p:sp>
      <p:sp>
        <p:nvSpPr>
          <p:cNvPr id="9" name="TextBox 9"/>
          <p:cNvSpPr txBox="1"/>
          <p:nvPr/>
        </p:nvSpPr>
        <p:spPr>
          <a:xfrm>
            <a:off x="1143000" y="679538"/>
            <a:ext cx="7488017" cy="726161"/>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What our families say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386348"/>
            <a:ext cx="7402198" cy="1776527"/>
          </a:xfrm>
          <a:custGeom>
            <a:avLst/>
            <a:gdLst/>
            <a:ahLst/>
            <a:cxnLst/>
            <a:rect l="l" t="t" r="r" b="b"/>
            <a:pathLst>
              <a:path w="7402198" h="1776527">
                <a:moveTo>
                  <a:pt x="0" y="0"/>
                </a:moveTo>
                <a:lnTo>
                  <a:pt x="7402198" y="0"/>
                </a:lnTo>
                <a:lnTo>
                  <a:pt x="7402198" y="1776528"/>
                </a:lnTo>
                <a:lnTo>
                  <a:pt x="0" y="1776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46969">
            <a:off x="2124078" y="1705457"/>
            <a:ext cx="4591461" cy="4608658"/>
          </a:xfrm>
          <a:custGeom>
            <a:avLst/>
            <a:gdLst/>
            <a:ahLst/>
            <a:cxnLst/>
            <a:rect l="l" t="t" r="r" b="b"/>
            <a:pathLst>
              <a:path w="4591461" h="4608658">
                <a:moveTo>
                  <a:pt x="0" y="0"/>
                </a:moveTo>
                <a:lnTo>
                  <a:pt x="4591462" y="0"/>
                </a:lnTo>
                <a:lnTo>
                  <a:pt x="4591462" y="4608658"/>
                </a:lnTo>
                <a:lnTo>
                  <a:pt x="0" y="4608658"/>
                </a:lnTo>
                <a:lnTo>
                  <a:pt x="0" y="0"/>
                </a:lnTo>
                <a:close/>
              </a:path>
            </a:pathLst>
          </a:custGeom>
          <a:blipFill>
            <a:blip r:embed="rId6"/>
            <a:stretch>
              <a:fillRect/>
            </a:stretch>
          </a:blipFill>
        </p:spPr>
      </p:sp>
      <p:sp>
        <p:nvSpPr>
          <p:cNvPr id="5" name="Freeform 5"/>
          <p:cNvSpPr/>
          <p:nvPr/>
        </p:nvSpPr>
        <p:spPr>
          <a:xfrm rot="-872682">
            <a:off x="6918069" y="1522153"/>
            <a:ext cx="4507122" cy="4524194"/>
          </a:xfrm>
          <a:custGeom>
            <a:avLst/>
            <a:gdLst/>
            <a:ahLst/>
            <a:cxnLst/>
            <a:rect l="l" t="t" r="r" b="b"/>
            <a:pathLst>
              <a:path w="4507122" h="4524194">
                <a:moveTo>
                  <a:pt x="0" y="0"/>
                </a:moveTo>
                <a:lnTo>
                  <a:pt x="4507122" y="0"/>
                </a:lnTo>
                <a:lnTo>
                  <a:pt x="4507122" y="4524194"/>
                </a:lnTo>
                <a:lnTo>
                  <a:pt x="0" y="4524194"/>
                </a:lnTo>
                <a:lnTo>
                  <a:pt x="0" y="0"/>
                </a:lnTo>
                <a:close/>
              </a:path>
            </a:pathLst>
          </a:custGeom>
          <a:blipFill>
            <a:blip r:embed="rId7"/>
            <a:stretch>
              <a:fillRect/>
            </a:stretch>
          </a:blipFill>
        </p:spPr>
      </p:sp>
      <p:sp>
        <p:nvSpPr>
          <p:cNvPr id="6" name="Freeform 6"/>
          <p:cNvSpPr/>
          <p:nvPr/>
        </p:nvSpPr>
        <p:spPr>
          <a:xfrm rot="-1334670">
            <a:off x="1780197" y="5417057"/>
            <a:ext cx="4941840" cy="4941840"/>
          </a:xfrm>
          <a:custGeom>
            <a:avLst/>
            <a:gdLst/>
            <a:ahLst/>
            <a:cxnLst/>
            <a:rect l="l" t="t" r="r" b="b"/>
            <a:pathLst>
              <a:path w="4941840" h="4941840">
                <a:moveTo>
                  <a:pt x="0" y="0"/>
                </a:moveTo>
                <a:lnTo>
                  <a:pt x="4941840" y="0"/>
                </a:lnTo>
                <a:lnTo>
                  <a:pt x="4941840" y="4941840"/>
                </a:lnTo>
                <a:lnTo>
                  <a:pt x="0" y="4941840"/>
                </a:lnTo>
                <a:lnTo>
                  <a:pt x="0" y="0"/>
                </a:lnTo>
                <a:close/>
              </a:path>
            </a:pathLst>
          </a:custGeom>
          <a:blipFill>
            <a:blip r:embed="rId8"/>
            <a:stretch>
              <a:fillRect/>
            </a:stretch>
          </a:blipFill>
        </p:spPr>
      </p:sp>
      <p:sp>
        <p:nvSpPr>
          <p:cNvPr id="7" name="Freeform 7"/>
          <p:cNvSpPr/>
          <p:nvPr/>
        </p:nvSpPr>
        <p:spPr>
          <a:xfrm rot="1363541">
            <a:off x="7014767" y="5590144"/>
            <a:ext cx="4329264" cy="4312418"/>
          </a:xfrm>
          <a:custGeom>
            <a:avLst/>
            <a:gdLst/>
            <a:ahLst/>
            <a:cxnLst/>
            <a:rect l="l" t="t" r="r" b="b"/>
            <a:pathLst>
              <a:path w="4329264" h="4312418">
                <a:moveTo>
                  <a:pt x="0" y="0"/>
                </a:moveTo>
                <a:lnTo>
                  <a:pt x="4329263" y="0"/>
                </a:lnTo>
                <a:lnTo>
                  <a:pt x="4329263" y="4312418"/>
                </a:lnTo>
                <a:lnTo>
                  <a:pt x="0" y="4312418"/>
                </a:lnTo>
                <a:lnTo>
                  <a:pt x="0" y="0"/>
                </a:lnTo>
                <a:close/>
              </a:path>
            </a:pathLst>
          </a:custGeom>
          <a:blipFill>
            <a:blip r:embed="rId9"/>
            <a:stretch>
              <a:fillRect/>
            </a:stretch>
          </a:blipFill>
        </p:spPr>
      </p:sp>
      <p:sp>
        <p:nvSpPr>
          <p:cNvPr id="8" name="Freeform 8"/>
          <p:cNvSpPr/>
          <p:nvPr/>
        </p:nvSpPr>
        <p:spPr>
          <a:xfrm rot="-1277813">
            <a:off x="11910343" y="5656081"/>
            <a:ext cx="4463791" cy="4463791"/>
          </a:xfrm>
          <a:custGeom>
            <a:avLst/>
            <a:gdLst/>
            <a:ahLst/>
            <a:cxnLst/>
            <a:rect l="l" t="t" r="r" b="b"/>
            <a:pathLst>
              <a:path w="4463791" h="4463791">
                <a:moveTo>
                  <a:pt x="0" y="0"/>
                </a:moveTo>
                <a:lnTo>
                  <a:pt x="4463792" y="0"/>
                </a:lnTo>
                <a:lnTo>
                  <a:pt x="4463792" y="4463791"/>
                </a:lnTo>
                <a:lnTo>
                  <a:pt x="0" y="4463791"/>
                </a:lnTo>
                <a:lnTo>
                  <a:pt x="0" y="0"/>
                </a:lnTo>
                <a:close/>
              </a:path>
            </a:pathLst>
          </a:custGeom>
          <a:blipFill>
            <a:blip r:embed="rId10"/>
            <a:stretch>
              <a:fillRect/>
            </a:stretch>
          </a:blipFill>
        </p:spPr>
      </p:sp>
      <p:sp>
        <p:nvSpPr>
          <p:cNvPr id="9" name="Freeform 9"/>
          <p:cNvSpPr/>
          <p:nvPr/>
        </p:nvSpPr>
        <p:spPr>
          <a:xfrm>
            <a:off x="12342818" y="2132385"/>
            <a:ext cx="3738718" cy="3738718"/>
          </a:xfrm>
          <a:custGeom>
            <a:avLst/>
            <a:gdLst/>
            <a:ahLst/>
            <a:cxnLst/>
            <a:rect l="l" t="t" r="r" b="b"/>
            <a:pathLst>
              <a:path w="3738718" h="3738718">
                <a:moveTo>
                  <a:pt x="0" y="0"/>
                </a:moveTo>
                <a:lnTo>
                  <a:pt x="3738718" y="0"/>
                </a:lnTo>
                <a:lnTo>
                  <a:pt x="3738718" y="3738718"/>
                </a:lnTo>
                <a:lnTo>
                  <a:pt x="0" y="3738718"/>
                </a:lnTo>
                <a:lnTo>
                  <a:pt x="0" y="0"/>
                </a:lnTo>
                <a:close/>
              </a:path>
            </a:pathLst>
          </a:custGeom>
          <a:blipFill>
            <a:blip r:embed="rId11"/>
            <a:stretch>
              <a:fillRect/>
            </a:stretch>
          </a:blipFill>
        </p:spPr>
      </p:sp>
      <p:sp>
        <p:nvSpPr>
          <p:cNvPr id="10" name="TextBox 10"/>
          <p:cNvSpPr txBox="1"/>
          <p:nvPr/>
        </p:nvSpPr>
        <p:spPr>
          <a:xfrm>
            <a:off x="1143000" y="679538"/>
            <a:ext cx="7488017" cy="726161"/>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What our young people say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72565"/>
        </a:solidFill>
        <a:effectLst/>
      </p:bgPr>
    </p:bg>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258341">
            <a:off x="-9315717" y="408709"/>
            <a:ext cx="27587922" cy="15518206"/>
          </a:xfrm>
          <a:custGeom>
            <a:avLst/>
            <a:gdLst/>
            <a:ahLst/>
            <a:cxnLst/>
            <a:rect l="l" t="t" r="r" b="b"/>
            <a:pathLst>
              <a:path w="27587922" h="15518206">
                <a:moveTo>
                  <a:pt x="0" y="0"/>
                </a:moveTo>
                <a:lnTo>
                  <a:pt x="27587922" y="0"/>
                </a:lnTo>
                <a:lnTo>
                  <a:pt x="27587922" y="15518206"/>
                </a:lnTo>
                <a:lnTo>
                  <a:pt x="0" y="155182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233983" y="5340068"/>
            <a:ext cx="7125195" cy="4114800"/>
          </a:xfrm>
          <a:custGeom>
            <a:avLst/>
            <a:gdLst/>
            <a:ahLst/>
            <a:cxnLst/>
            <a:rect l="l" t="t" r="r" b="b"/>
            <a:pathLst>
              <a:path w="7125195" h="4114800">
                <a:moveTo>
                  <a:pt x="0" y="0"/>
                </a:moveTo>
                <a:lnTo>
                  <a:pt x="7125194" y="0"/>
                </a:lnTo>
                <a:lnTo>
                  <a:pt x="71251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700" y="3423048"/>
            <a:ext cx="11052141" cy="1269578"/>
          </a:xfrm>
          <a:prstGeom prst="rect">
            <a:avLst/>
          </a:prstGeom>
        </p:spPr>
        <p:txBody>
          <a:bodyPr lIns="0" tIns="0" rIns="0" bIns="0" rtlCol="0" anchor="t">
            <a:spAutoFit/>
          </a:bodyPr>
          <a:lstStyle/>
          <a:p>
            <a:pPr>
              <a:lnSpc>
                <a:spcPts val="9902"/>
              </a:lnSpc>
            </a:pPr>
            <a:r>
              <a:rPr lang="en-US" sz="9902" dirty="0">
                <a:solidFill>
                  <a:srgbClr val="FFFFFF"/>
                </a:solidFill>
                <a:latin typeface="Arial" panose="020B0604020202020204" pitchFamily="34" charset="0"/>
                <a:cs typeface="Arial" panose="020B0604020202020204" pitchFamily="34" charset="0"/>
              </a:rPr>
              <a:t>Contact details</a:t>
            </a:r>
          </a:p>
        </p:txBody>
      </p:sp>
      <p:sp>
        <p:nvSpPr>
          <p:cNvPr id="6" name="TextBox 6"/>
          <p:cNvSpPr txBox="1"/>
          <p:nvPr/>
        </p:nvSpPr>
        <p:spPr>
          <a:xfrm>
            <a:off x="1028700" y="5057775"/>
            <a:ext cx="9742932" cy="3076575"/>
          </a:xfrm>
          <a:prstGeom prst="rect">
            <a:avLst/>
          </a:prstGeom>
        </p:spPr>
        <p:txBody>
          <a:bodyPr lIns="0" tIns="0" rIns="0" bIns="0" rtlCol="0" anchor="t">
            <a:spAutoFit/>
          </a:bodyPr>
          <a:lstStyle/>
          <a:p>
            <a:pPr>
              <a:lnSpc>
                <a:spcPts val="4619"/>
              </a:lnSpc>
            </a:pPr>
            <a:r>
              <a:rPr lang="en-US" sz="3299" dirty="0">
                <a:solidFill>
                  <a:srgbClr val="FFFFFF"/>
                </a:solidFill>
                <a:latin typeface="Arial" panose="020B0604020202020204" pitchFamily="34" charset="0"/>
                <a:cs typeface="Arial" panose="020B0604020202020204" pitchFamily="34" charset="0"/>
              </a:rPr>
              <a:t>Kate </a:t>
            </a:r>
            <a:r>
              <a:rPr lang="en-US" sz="3299" dirty="0" err="1">
                <a:solidFill>
                  <a:srgbClr val="FFFFFF"/>
                </a:solidFill>
                <a:latin typeface="Arial" panose="020B0604020202020204" pitchFamily="34" charset="0"/>
                <a:cs typeface="Arial" panose="020B0604020202020204" pitchFamily="34" charset="0"/>
              </a:rPr>
              <a:t>Seasman</a:t>
            </a:r>
            <a:r>
              <a:rPr lang="en-US" sz="3299" dirty="0">
                <a:solidFill>
                  <a:srgbClr val="FFFFFF"/>
                </a:solidFill>
                <a:latin typeface="Arial" panose="020B0604020202020204" pitchFamily="34" charset="0"/>
                <a:cs typeface="Arial" panose="020B0604020202020204" pitchFamily="34" charset="0"/>
              </a:rPr>
              <a:t>, Sleep Service Manager</a:t>
            </a:r>
          </a:p>
          <a:p>
            <a:pPr>
              <a:lnSpc>
                <a:spcPts val="3779"/>
              </a:lnSpc>
            </a:pPr>
            <a:r>
              <a:rPr lang="en-US" sz="2700" dirty="0" err="1">
                <a:solidFill>
                  <a:srgbClr val="FFFFFF"/>
                </a:solidFill>
                <a:latin typeface="Arial" panose="020B0604020202020204" pitchFamily="34" charset="0"/>
                <a:cs typeface="Arial" panose="020B0604020202020204" pitchFamily="34" charset="0"/>
              </a:rPr>
              <a:t>Kate.Seasman@togethertrust.org.uk</a:t>
            </a:r>
            <a:endParaRPr lang="en-US" sz="2700" dirty="0">
              <a:solidFill>
                <a:srgbClr val="FFFFFF"/>
              </a:solidFill>
              <a:latin typeface="Arial" panose="020B0604020202020204" pitchFamily="34" charset="0"/>
              <a:cs typeface="Arial" panose="020B0604020202020204" pitchFamily="34" charset="0"/>
            </a:endParaRPr>
          </a:p>
          <a:p>
            <a:pPr>
              <a:lnSpc>
                <a:spcPts val="3779"/>
              </a:lnSpc>
            </a:pPr>
            <a:endParaRPr lang="en-US" sz="2700" dirty="0">
              <a:solidFill>
                <a:srgbClr val="FFFFFF"/>
              </a:solidFill>
              <a:latin typeface="Arial" panose="020B0604020202020204" pitchFamily="34" charset="0"/>
              <a:cs typeface="Arial" panose="020B0604020202020204" pitchFamily="34" charset="0"/>
            </a:endParaRPr>
          </a:p>
          <a:p>
            <a:pPr>
              <a:lnSpc>
                <a:spcPts val="4619"/>
              </a:lnSpc>
            </a:pPr>
            <a:r>
              <a:rPr lang="en-US" sz="3299" dirty="0">
                <a:solidFill>
                  <a:srgbClr val="FFFFFF"/>
                </a:solidFill>
                <a:latin typeface="Arial" panose="020B0604020202020204" pitchFamily="34" charset="0"/>
                <a:cs typeface="Arial" panose="020B0604020202020204" pitchFamily="34" charset="0"/>
              </a:rPr>
              <a:t>Rick </a:t>
            </a:r>
            <a:r>
              <a:rPr lang="en-US" sz="3299" dirty="0" err="1">
                <a:solidFill>
                  <a:srgbClr val="FFFFFF"/>
                </a:solidFill>
                <a:latin typeface="Arial" panose="020B0604020202020204" pitchFamily="34" charset="0"/>
                <a:cs typeface="Arial" panose="020B0604020202020204" pitchFamily="34" charset="0"/>
              </a:rPr>
              <a:t>Vogan</a:t>
            </a:r>
            <a:r>
              <a:rPr lang="en-US" sz="3299" dirty="0">
                <a:solidFill>
                  <a:srgbClr val="FFFFFF"/>
                </a:solidFill>
                <a:latin typeface="Arial" panose="020B0604020202020204" pitchFamily="34" charset="0"/>
                <a:cs typeface="Arial" panose="020B0604020202020204" pitchFamily="34" charset="0"/>
              </a:rPr>
              <a:t>, Head of Clinical Services</a:t>
            </a:r>
          </a:p>
          <a:p>
            <a:pPr>
              <a:lnSpc>
                <a:spcPts val="3779"/>
              </a:lnSpc>
            </a:pPr>
            <a:r>
              <a:rPr lang="en-US" sz="2700" dirty="0" err="1">
                <a:solidFill>
                  <a:srgbClr val="FFFFFF"/>
                </a:solidFill>
                <a:latin typeface="Arial" panose="020B0604020202020204" pitchFamily="34" charset="0"/>
                <a:cs typeface="Arial" panose="020B0604020202020204" pitchFamily="34" charset="0"/>
              </a:rPr>
              <a:t>Rick.Vogan@togethertrust.org.uk</a:t>
            </a:r>
            <a:endParaRPr lang="en-US" sz="2700" dirty="0">
              <a:solidFill>
                <a:srgbClr val="FFFFFF"/>
              </a:solidFill>
              <a:latin typeface="Arial" panose="020B0604020202020204" pitchFamily="34" charset="0"/>
              <a:cs typeface="Arial" panose="020B0604020202020204" pitchFamily="34" charset="0"/>
            </a:endParaRPr>
          </a:p>
          <a:p>
            <a:pPr>
              <a:lnSpc>
                <a:spcPts val="3779"/>
              </a:lnSpc>
            </a:pPr>
            <a:endParaRPr lang="en-US" sz="2700" dirty="0">
              <a:solidFill>
                <a:srgbClr val="FFFFFF"/>
              </a:solidFill>
              <a:latin typeface="Ubuntu 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11111595" y="3004915"/>
            <a:ext cx="6470357" cy="6320596"/>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11088" t="-10844" r="-41202" b="-7286"/>
              </a:stretch>
            </a:blipFill>
          </p:spPr>
        </p:sp>
      </p:grpSp>
      <p:sp>
        <p:nvSpPr>
          <p:cNvPr id="5" name="Freeform 5"/>
          <p:cNvSpPr/>
          <p:nvPr/>
        </p:nvSpPr>
        <p:spPr>
          <a:xfrm>
            <a:off x="564941" y="414256"/>
            <a:ext cx="9200506" cy="2208121"/>
          </a:xfrm>
          <a:custGeom>
            <a:avLst/>
            <a:gdLst/>
            <a:ahLst/>
            <a:cxnLst/>
            <a:rect l="l" t="t" r="r" b="b"/>
            <a:pathLst>
              <a:path w="9200506" h="2208121">
                <a:moveTo>
                  <a:pt x="0" y="0"/>
                </a:moveTo>
                <a:lnTo>
                  <a:pt x="9200505" y="0"/>
                </a:lnTo>
                <a:lnTo>
                  <a:pt x="9200505" y="2208121"/>
                </a:lnTo>
                <a:lnTo>
                  <a:pt x="0" y="2208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952500" y="641438"/>
            <a:ext cx="8572175" cy="2363477"/>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What We do – Types of resources we send to CYP</a:t>
            </a:r>
          </a:p>
          <a:p>
            <a:pPr>
              <a:lnSpc>
                <a:spcPts val="6229"/>
              </a:lnSpc>
            </a:pPr>
            <a:endParaRPr lang="en-US" sz="4449" dirty="0">
              <a:solidFill>
                <a:srgbClr val="FFFFFF"/>
              </a:solidFill>
              <a:latin typeface="Ubuntu 3"/>
            </a:endParaRPr>
          </a:p>
        </p:txBody>
      </p:sp>
      <p:sp>
        <p:nvSpPr>
          <p:cNvPr id="7" name="TextBox 7"/>
          <p:cNvSpPr txBox="1"/>
          <p:nvPr/>
        </p:nvSpPr>
        <p:spPr>
          <a:xfrm>
            <a:off x="564941" y="2947765"/>
            <a:ext cx="9903348" cy="7257949"/>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Bespoke resources made for Child M, aged 9 who loves Disney princesses.</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Her </a:t>
            </a:r>
            <a:r>
              <a:rPr lang="en-US" sz="2700" dirty="0" err="1">
                <a:solidFill>
                  <a:srgbClr val="144A8A"/>
                </a:solidFill>
                <a:latin typeface="Arial" panose="020B0604020202020204" pitchFamily="34" charset="0"/>
                <a:cs typeface="Arial" panose="020B0604020202020204" pitchFamily="34" charset="0"/>
              </a:rPr>
              <a:t>personalised</a:t>
            </a:r>
            <a:r>
              <a:rPr lang="en-US" sz="2700" dirty="0">
                <a:solidFill>
                  <a:srgbClr val="144A8A"/>
                </a:solidFill>
                <a:latin typeface="Arial" panose="020B0604020202020204" pitchFamily="34" charset="0"/>
                <a:cs typeface="Arial" panose="020B0604020202020204" pitchFamily="34" charset="0"/>
              </a:rPr>
              <a:t> resources included a token reward chart to motivate her to complete her bedtime routine and bedtime passes to help her to stay in bed. </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She also received a </a:t>
            </a:r>
            <a:r>
              <a:rPr lang="en-US" sz="2700" dirty="0" err="1">
                <a:solidFill>
                  <a:srgbClr val="144A8A"/>
                </a:solidFill>
                <a:latin typeface="Arial" panose="020B0604020202020204" pitchFamily="34" charset="0"/>
                <a:cs typeface="Arial" panose="020B0604020202020204" pitchFamily="34" charset="0"/>
              </a:rPr>
              <a:t>personalised</a:t>
            </a:r>
            <a:r>
              <a:rPr lang="en-US" sz="2700" dirty="0">
                <a:solidFill>
                  <a:srgbClr val="144A8A"/>
                </a:solidFill>
                <a:latin typeface="Arial" panose="020B0604020202020204" pitchFamily="34" charset="0"/>
                <a:cs typeface="Arial" panose="020B0604020202020204" pitchFamily="34" charset="0"/>
              </a:rPr>
              <a:t> book all about sleep, a daily planner to reduce bedtime worries about the next day and visual resources to help her understand when she could/could not enter other family member’s rooms at night-time. </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Each family member was also given a door sign with their name on to support M to remain in her own room at bedtime.</a:t>
            </a:r>
          </a:p>
          <a:p>
            <a:pPr>
              <a:lnSpc>
                <a:spcPts val="3779"/>
              </a:lnSpc>
            </a:pPr>
            <a:endParaRPr lang="en-US" sz="2700" dirty="0">
              <a:solidFill>
                <a:srgbClr val="144A8A"/>
              </a:solidFill>
              <a:latin typeface="Ubuntu 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2125980"/>
            <a:ext cx="8373755" cy="464820"/>
          </a:xfrm>
          <a:prstGeom prst="rect">
            <a:avLst/>
          </a:prstGeom>
        </p:spPr>
        <p:txBody>
          <a:bodyPr lIns="0" tIns="0" rIns="0" bIns="0" rtlCol="0" anchor="t">
            <a:spAutoFit/>
          </a:bodyPr>
          <a:lstStyle/>
          <a:p>
            <a:pPr>
              <a:lnSpc>
                <a:spcPts val="3779"/>
              </a:lnSpc>
            </a:pPr>
            <a:r>
              <a:rPr lang="en-US" sz="2700">
                <a:solidFill>
                  <a:srgbClr val="144A8A"/>
                </a:solidFill>
                <a:latin typeface="Ubuntu 2"/>
              </a:rPr>
              <a:t>Details go here</a:t>
            </a:r>
          </a:p>
        </p:txBody>
      </p:sp>
      <p:sp>
        <p:nvSpPr>
          <p:cNvPr id="4" name="Freeform 4"/>
          <p:cNvSpPr/>
          <p:nvPr/>
        </p:nvSpPr>
        <p:spPr>
          <a:xfrm>
            <a:off x="709045" y="458828"/>
            <a:ext cx="10615016" cy="2547604"/>
          </a:xfrm>
          <a:custGeom>
            <a:avLst/>
            <a:gdLst/>
            <a:ahLst/>
            <a:cxnLst/>
            <a:rect l="l" t="t" r="r" b="b"/>
            <a:pathLst>
              <a:path w="10615016" h="2547604">
                <a:moveTo>
                  <a:pt x="0" y="0"/>
                </a:moveTo>
                <a:lnTo>
                  <a:pt x="10615016" y="0"/>
                </a:lnTo>
                <a:lnTo>
                  <a:pt x="10615016" y="2547604"/>
                </a:lnTo>
                <a:lnTo>
                  <a:pt x="0" y="25476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276046" y="3006432"/>
            <a:ext cx="7805607" cy="5128594"/>
          </a:xfrm>
          <a:custGeom>
            <a:avLst/>
            <a:gdLst/>
            <a:ahLst/>
            <a:cxnLst/>
            <a:rect l="l" t="t" r="r" b="b"/>
            <a:pathLst>
              <a:path w="7805607" h="5128594">
                <a:moveTo>
                  <a:pt x="0" y="0"/>
                </a:moveTo>
                <a:lnTo>
                  <a:pt x="7805607" y="0"/>
                </a:lnTo>
                <a:lnTo>
                  <a:pt x="7805607" y="5128594"/>
                </a:lnTo>
                <a:lnTo>
                  <a:pt x="0" y="5128594"/>
                </a:lnTo>
                <a:lnTo>
                  <a:pt x="0" y="0"/>
                </a:lnTo>
                <a:close/>
              </a:path>
            </a:pathLst>
          </a:custGeom>
          <a:blipFill>
            <a:blip r:embed="rId6"/>
            <a:stretch>
              <a:fillRect/>
            </a:stretch>
          </a:blipFill>
        </p:spPr>
      </p:sp>
      <p:sp>
        <p:nvSpPr>
          <p:cNvPr id="6" name="TextBox 6"/>
          <p:cNvSpPr txBox="1"/>
          <p:nvPr/>
        </p:nvSpPr>
        <p:spPr>
          <a:xfrm>
            <a:off x="962025" y="870038"/>
            <a:ext cx="9941294" cy="1466222"/>
          </a:xfrm>
          <a:prstGeom prst="rect">
            <a:avLst/>
          </a:prstGeom>
        </p:spPr>
        <p:txBody>
          <a:bodyPr lIns="0" tIns="0" rIns="0" bIns="0" rtlCol="0" anchor="t">
            <a:spAutoFit/>
          </a:bodyPr>
          <a:lstStyle/>
          <a:p>
            <a:pPr>
              <a:lnSpc>
                <a:spcPts val="5809"/>
              </a:lnSpc>
            </a:pPr>
            <a:r>
              <a:rPr lang="en-US" sz="4149" dirty="0">
                <a:solidFill>
                  <a:srgbClr val="FFFFFF"/>
                </a:solidFill>
                <a:latin typeface="Arial" panose="020B0604020202020204" pitchFamily="34" charset="0"/>
                <a:cs typeface="Arial" panose="020B0604020202020204" pitchFamily="34" charset="0"/>
              </a:rPr>
              <a:t>RAND Europe Research – Quantifying the Economic Costs of Insufficient Sleep</a:t>
            </a:r>
          </a:p>
        </p:txBody>
      </p:sp>
      <p:sp>
        <p:nvSpPr>
          <p:cNvPr id="7" name="TextBox 7"/>
          <p:cNvSpPr txBox="1"/>
          <p:nvPr/>
        </p:nvSpPr>
        <p:spPr>
          <a:xfrm>
            <a:off x="1028700" y="3239878"/>
            <a:ext cx="9874619" cy="5796010"/>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6 hours of sleep per night or less = 13% higher mortality rate</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6-7 hours of sleep per night = 7% higher mortality rate</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Economic losses due to sleep in the UK = $50 billion</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If individuals sleeping less than 6 hours, slept for 6-7 hours per night, there would be a $29.9 billion boost to the UK economy</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The UK loses just over 200,000 working days a year because of sleep</a:t>
            </a:r>
          </a:p>
          <a:p>
            <a:pPr>
              <a:lnSpc>
                <a:spcPts val="3779"/>
              </a:lnSpc>
              <a:spcBef>
                <a:spcPct val="0"/>
              </a:spcBef>
            </a:pPr>
            <a:endParaRPr lang="en-US" sz="2700" dirty="0">
              <a:solidFill>
                <a:srgbClr val="144A8A"/>
              </a:solidFill>
              <a:latin typeface="Ubuntu 3 Bold"/>
            </a:endParaRPr>
          </a:p>
        </p:txBody>
      </p:sp>
      <p:sp>
        <p:nvSpPr>
          <p:cNvPr id="8" name="TextBox 8"/>
          <p:cNvSpPr txBox="1"/>
          <p:nvPr/>
        </p:nvSpPr>
        <p:spPr>
          <a:xfrm>
            <a:off x="962025" y="8744626"/>
            <a:ext cx="15640449" cy="1417320"/>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In Rochdale alone in 2019-2020, the cost of melatonin prescriptions was over £135K, an increase on the previous two years (£93 and £99K ) . The trend was upwards again for 2020-2021.</a:t>
            </a:r>
          </a:p>
          <a:p>
            <a:pPr>
              <a:lnSpc>
                <a:spcPts val="3779"/>
              </a:lnSpc>
              <a:spcBef>
                <a:spcPct val="0"/>
              </a:spcBef>
            </a:pPr>
            <a:endParaRPr lang="en-US" sz="2700" dirty="0">
              <a:solidFill>
                <a:srgbClr val="144A8A"/>
              </a:solidFill>
              <a:latin typeface="Ubuntu 3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04018" y="1028700"/>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393431"/>
            <a:ext cx="7345947" cy="1763027"/>
          </a:xfrm>
          <a:custGeom>
            <a:avLst/>
            <a:gdLst/>
            <a:ahLst/>
            <a:cxnLst/>
            <a:rect l="l" t="t" r="r" b="b"/>
            <a:pathLst>
              <a:path w="7345947" h="1763027">
                <a:moveTo>
                  <a:pt x="0" y="0"/>
                </a:moveTo>
                <a:lnTo>
                  <a:pt x="7345947" y="0"/>
                </a:lnTo>
                <a:lnTo>
                  <a:pt x="7345947" y="1763027"/>
                </a:lnTo>
                <a:lnTo>
                  <a:pt x="0" y="1763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3506283"/>
            <a:ext cx="11295357" cy="6770636"/>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1) 44% of all young people surveyed reporting difficulty sleeping (although recent research has indicated it’s closer to 70% in teenagers)</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2) Older children were more likely to report sleeping difficulties, with 42% of 15-year-olds admitting to not having enough sleep. This is compared to 28% of 13-year-olds and just 17% of 11-year-olds. </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3) 27% of young people admitted that a lack of sleep affects their education, and that they don’t get enough sleep to be able to concentrate on schoolwork. Older girls were most at risk of this, with almost half (49%) of 15-year-old girls reporting not having enough sleep to concentrate at school. </a:t>
            </a:r>
          </a:p>
          <a:p>
            <a:pPr>
              <a:lnSpc>
                <a:spcPts val="3779"/>
              </a:lnSpc>
            </a:pPr>
            <a:endParaRPr lang="en-US" sz="2700" dirty="0">
              <a:solidFill>
                <a:srgbClr val="144A8A"/>
              </a:solidFill>
              <a:latin typeface="Ubuntu 3 Bold"/>
            </a:endParaRPr>
          </a:p>
          <a:p>
            <a:pPr>
              <a:lnSpc>
                <a:spcPts val="3779"/>
              </a:lnSpc>
              <a:spcBef>
                <a:spcPct val="0"/>
              </a:spcBef>
            </a:pPr>
            <a:endParaRPr lang="en-US" sz="2700" dirty="0">
              <a:solidFill>
                <a:srgbClr val="144A8A"/>
              </a:solidFill>
              <a:latin typeface="Ubuntu 3 Bold"/>
            </a:endParaRPr>
          </a:p>
        </p:txBody>
      </p:sp>
      <p:sp>
        <p:nvSpPr>
          <p:cNvPr id="5" name="TextBox 5"/>
          <p:cNvSpPr txBox="1"/>
          <p:nvPr/>
        </p:nvSpPr>
        <p:spPr>
          <a:xfrm>
            <a:off x="1413537" y="554878"/>
            <a:ext cx="10231890" cy="1466222"/>
          </a:xfrm>
          <a:prstGeom prst="rect">
            <a:avLst/>
          </a:prstGeom>
        </p:spPr>
        <p:txBody>
          <a:bodyPr lIns="0" tIns="0" rIns="0" bIns="0" rtlCol="0" anchor="t">
            <a:spAutoFit/>
          </a:bodyPr>
          <a:lstStyle/>
          <a:p>
            <a:pPr>
              <a:lnSpc>
                <a:spcPts val="5809"/>
              </a:lnSpc>
            </a:pPr>
            <a:r>
              <a:rPr lang="en-US" sz="4149" dirty="0">
                <a:solidFill>
                  <a:srgbClr val="FFFFFF"/>
                </a:solidFill>
                <a:latin typeface="Arial" panose="020B0604020202020204" pitchFamily="34" charset="0"/>
                <a:cs typeface="Arial" panose="020B0604020202020204" pitchFamily="34" charset="0"/>
              </a:rPr>
              <a:t>What the research is telling </a:t>
            </a:r>
          </a:p>
          <a:p>
            <a:pPr>
              <a:lnSpc>
                <a:spcPts val="5809"/>
              </a:lnSpc>
            </a:pPr>
            <a:r>
              <a:rPr lang="en-US" sz="4149" dirty="0">
                <a:solidFill>
                  <a:srgbClr val="FFFFFF"/>
                </a:solidFill>
                <a:latin typeface="Arial" panose="020B0604020202020204" pitchFamily="34" charset="0"/>
                <a:cs typeface="Arial" panose="020B0604020202020204" pitchFamily="34" charset="0"/>
              </a:rPr>
              <a:t>us about CYP</a:t>
            </a:r>
          </a:p>
        </p:txBody>
      </p:sp>
      <p:sp>
        <p:nvSpPr>
          <p:cNvPr id="6" name="TextBox 6"/>
          <p:cNvSpPr txBox="1"/>
          <p:nvPr/>
        </p:nvSpPr>
        <p:spPr>
          <a:xfrm>
            <a:off x="1028700" y="2349530"/>
            <a:ext cx="16230600" cy="1417320"/>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World Health Organization's (WHO) Health and </a:t>
            </a:r>
            <a:r>
              <a:rPr lang="en-US" sz="2700" dirty="0" err="1">
                <a:solidFill>
                  <a:srgbClr val="144A8A"/>
                </a:solidFill>
                <a:latin typeface="Arial" panose="020B0604020202020204" pitchFamily="34" charset="0"/>
                <a:cs typeface="Arial" panose="020B0604020202020204" pitchFamily="34" charset="0"/>
              </a:rPr>
              <a:t>Behaviour</a:t>
            </a:r>
            <a:r>
              <a:rPr lang="en-US" sz="2700" dirty="0">
                <a:solidFill>
                  <a:srgbClr val="144A8A"/>
                </a:solidFill>
                <a:latin typeface="Arial" panose="020B0604020202020204" pitchFamily="34" charset="0"/>
                <a:cs typeface="Arial" panose="020B0604020202020204" pitchFamily="34" charset="0"/>
              </a:rPr>
              <a:t> in School-Aged Children (HBSC) 2020 Report. 3 main findings:</a:t>
            </a:r>
          </a:p>
          <a:p>
            <a:pPr>
              <a:lnSpc>
                <a:spcPts val="3779"/>
              </a:lnSpc>
              <a:spcBef>
                <a:spcPct val="0"/>
              </a:spcBef>
            </a:pPr>
            <a:endParaRPr lang="en-US" sz="2700" dirty="0">
              <a:solidFill>
                <a:srgbClr val="144A8A"/>
              </a:solidFill>
              <a:latin typeface="Ubuntu 3 Bold"/>
            </a:endParaRPr>
          </a:p>
        </p:txBody>
      </p:sp>
      <p:sp>
        <p:nvSpPr>
          <p:cNvPr id="7" name="Freeform 7"/>
          <p:cNvSpPr/>
          <p:nvPr/>
        </p:nvSpPr>
        <p:spPr>
          <a:xfrm>
            <a:off x="11972776" y="4231295"/>
            <a:ext cx="6520275" cy="6055705"/>
          </a:xfrm>
          <a:custGeom>
            <a:avLst/>
            <a:gdLst/>
            <a:ahLst/>
            <a:cxnLst/>
            <a:rect l="l" t="t" r="r" b="b"/>
            <a:pathLst>
              <a:path w="6520275" h="6055705">
                <a:moveTo>
                  <a:pt x="0" y="0"/>
                </a:moveTo>
                <a:lnTo>
                  <a:pt x="6520274" y="0"/>
                </a:lnTo>
                <a:lnTo>
                  <a:pt x="6520274" y="6055705"/>
                </a:lnTo>
                <a:lnTo>
                  <a:pt x="0" y="6055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04018" y="1028700"/>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393431"/>
            <a:ext cx="7345947" cy="1763027"/>
          </a:xfrm>
          <a:custGeom>
            <a:avLst/>
            <a:gdLst/>
            <a:ahLst/>
            <a:cxnLst/>
            <a:rect l="l" t="t" r="r" b="b"/>
            <a:pathLst>
              <a:path w="7345947" h="1763027">
                <a:moveTo>
                  <a:pt x="0" y="0"/>
                </a:moveTo>
                <a:lnTo>
                  <a:pt x="7345947" y="0"/>
                </a:lnTo>
                <a:lnTo>
                  <a:pt x="7345947" y="1763027"/>
                </a:lnTo>
                <a:lnTo>
                  <a:pt x="0" y="1763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2602230"/>
            <a:ext cx="11900725" cy="6779356"/>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Between 2013-2020, NHS Digital data shows the amount of under 16s being admitted as hospital inpatients for a sleep disorder doubled (6549 -&gt; 11313) </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In the Avon Longitudinal Study of over 14000 British families, following children from birth to 25, specific sleep data is being collected. Parents sleep has a direct correlation with economic performance. Mothers who gain one extra hour of sleep have a 4% increase in employment prospects, a 17% increase in their hours of work and an 11% increase in household income</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Incidence of sleep disorders is significantly higher in autistic children than in typically developing children or in children with other forms of disability (40 –86%)</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spcBef>
                <a:spcPct val="0"/>
              </a:spcBef>
            </a:pPr>
            <a:r>
              <a:rPr lang="en-US" sz="2700" dirty="0">
                <a:solidFill>
                  <a:srgbClr val="144A8A"/>
                </a:solidFill>
                <a:latin typeface="Arial" panose="020B0604020202020204" pitchFamily="34" charset="0"/>
                <a:cs typeface="Arial" panose="020B0604020202020204" pitchFamily="34" charset="0"/>
              </a:rPr>
              <a:t>55% of ‘fall asleep’ crashes occur in the under 25s</a:t>
            </a:r>
          </a:p>
        </p:txBody>
      </p:sp>
      <p:sp>
        <p:nvSpPr>
          <p:cNvPr id="5" name="TextBox 5"/>
          <p:cNvSpPr txBox="1"/>
          <p:nvPr/>
        </p:nvSpPr>
        <p:spPr>
          <a:xfrm>
            <a:off x="1413537" y="554878"/>
            <a:ext cx="10231890" cy="1466222"/>
          </a:xfrm>
          <a:prstGeom prst="rect">
            <a:avLst/>
          </a:prstGeom>
        </p:spPr>
        <p:txBody>
          <a:bodyPr lIns="0" tIns="0" rIns="0" bIns="0" rtlCol="0" anchor="t">
            <a:spAutoFit/>
          </a:bodyPr>
          <a:lstStyle/>
          <a:p>
            <a:pPr>
              <a:lnSpc>
                <a:spcPts val="5809"/>
              </a:lnSpc>
            </a:pPr>
            <a:r>
              <a:rPr lang="en-US" sz="4149" dirty="0">
                <a:solidFill>
                  <a:srgbClr val="FFFFFF"/>
                </a:solidFill>
                <a:latin typeface="Arial" panose="020B0604020202020204" pitchFamily="34" charset="0"/>
                <a:cs typeface="Arial" panose="020B0604020202020204" pitchFamily="34" charset="0"/>
              </a:rPr>
              <a:t>What the research is telling </a:t>
            </a:r>
          </a:p>
          <a:p>
            <a:pPr>
              <a:lnSpc>
                <a:spcPts val="5809"/>
              </a:lnSpc>
            </a:pPr>
            <a:r>
              <a:rPr lang="en-US" sz="4149" dirty="0">
                <a:solidFill>
                  <a:srgbClr val="FFFFFF"/>
                </a:solidFill>
                <a:latin typeface="Arial" panose="020B0604020202020204" pitchFamily="34" charset="0"/>
                <a:cs typeface="Arial" panose="020B0604020202020204" pitchFamily="34" charset="0"/>
              </a:rPr>
              <a:t>us about CYP</a:t>
            </a:r>
          </a:p>
        </p:txBody>
      </p:sp>
      <p:sp>
        <p:nvSpPr>
          <p:cNvPr id="6" name="Freeform 6"/>
          <p:cNvSpPr/>
          <p:nvPr/>
        </p:nvSpPr>
        <p:spPr>
          <a:xfrm>
            <a:off x="12929425" y="4099818"/>
            <a:ext cx="5625180" cy="6187182"/>
          </a:xfrm>
          <a:custGeom>
            <a:avLst/>
            <a:gdLst/>
            <a:ahLst/>
            <a:cxnLst/>
            <a:rect l="l" t="t" r="r" b="b"/>
            <a:pathLst>
              <a:path w="5625180" h="6187182">
                <a:moveTo>
                  <a:pt x="0" y="0"/>
                </a:moveTo>
                <a:lnTo>
                  <a:pt x="5625180" y="0"/>
                </a:lnTo>
                <a:lnTo>
                  <a:pt x="5625180" y="6187182"/>
                </a:lnTo>
                <a:lnTo>
                  <a:pt x="0" y="6187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8700" y="592651"/>
            <a:ext cx="7939866" cy="1905568"/>
          </a:xfrm>
          <a:custGeom>
            <a:avLst/>
            <a:gdLst/>
            <a:ahLst/>
            <a:cxnLst/>
            <a:rect l="l" t="t" r="r" b="b"/>
            <a:pathLst>
              <a:path w="7939866" h="1905568">
                <a:moveTo>
                  <a:pt x="0" y="0"/>
                </a:moveTo>
                <a:lnTo>
                  <a:pt x="7939866" y="0"/>
                </a:lnTo>
                <a:lnTo>
                  <a:pt x="7939866" y="1905567"/>
                </a:lnTo>
                <a:lnTo>
                  <a:pt x="0" y="1905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710764" y="4507230"/>
            <a:ext cx="14463444" cy="4821384"/>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Increased risk of certain health conditions including high blood pressure, stroke, heart attack, diabetes, cancer. </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Impaired cognitive development and executive functioning – inability to sit still, focus, remain on task, retain learning, lack of recall, lower exam grades, increase in impulsivity and recklessness, decrease in logic and rational thinking, poor decision-making, increased risk of substance use (alcohol, nicotine, caffeine)</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Strong link between lack of sleep and mental health – particularly anxiety and depression</a:t>
            </a:r>
          </a:p>
          <a:p>
            <a:pPr>
              <a:lnSpc>
                <a:spcPts val="3779"/>
              </a:lnSpc>
            </a:pPr>
            <a:endParaRPr lang="en-US" sz="2700" dirty="0">
              <a:solidFill>
                <a:srgbClr val="144A8A"/>
              </a:solidFill>
              <a:latin typeface="Ubuntu 2"/>
            </a:endParaRPr>
          </a:p>
        </p:txBody>
      </p:sp>
      <p:sp>
        <p:nvSpPr>
          <p:cNvPr id="5" name="Freeform 5"/>
          <p:cNvSpPr/>
          <p:nvPr/>
        </p:nvSpPr>
        <p:spPr>
          <a:xfrm>
            <a:off x="14921758" y="4751458"/>
            <a:ext cx="4274890" cy="5640317"/>
          </a:xfrm>
          <a:custGeom>
            <a:avLst/>
            <a:gdLst/>
            <a:ahLst/>
            <a:cxnLst/>
            <a:rect l="l" t="t" r="r" b="b"/>
            <a:pathLst>
              <a:path w="4274890" h="5640317">
                <a:moveTo>
                  <a:pt x="0" y="0"/>
                </a:moveTo>
                <a:lnTo>
                  <a:pt x="4274890" y="0"/>
                </a:lnTo>
                <a:lnTo>
                  <a:pt x="4274890" y="5640317"/>
                </a:lnTo>
                <a:lnTo>
                  <a:pt x="0" y="5640317"/>
                </a:lnTo>
                <a:lnTo>
                  <a:pt x="0" y="0"/>
                </a:lnTo>
                <a:close/>
              </a:path>
            </a:pathLst>
          </a:custGeom>
          <a:blipFill>
            <a:blip r:embed="rId6"/>
            <a:stretch>
              <a:fillRect/>
            </a:stretch>
          </a:blipFill>
        </p:spPr>
      </p:sp>
      <p:sp>
        <p:nvSpPr>
          <p:cNvPr id="6" name="TextBox 6"/>
          <p:cNvSpPr txBox="1"/>
          <p:nvPr/>
        </p:nvSpPr>
        <p:spPr>
          <a:xfrm>
            <a:off x="1464680" y="774788"/>
            <a:ext cx="7413112" cy="1466222"/>
          </a:xfrm>
          <a:prstGeom prst="rect">
            <a:avLst/>
          </a:prstGeom>
        </p:spPr>
        <p:txBody>
          <a:bodyPr lIns="0" tIns="0" rIns="0" bIns="0" rtlCol="0" anchor="t">
            <a:spAutoFit/>
          </a:bodyPr>
          <a:lstStyle/>
          <a:p>
            <a:pPr algn="l">
              <a:lnSpc>
                <a:spcPts val="5809"/>
              </a:lnSpc>
            </a:pPr>
            <a:r>
              <a:rPr lang="en-US" sz="4149" dirty="0">
                <a:solidFill>
                  <a:srgbClr val="144A8A"/>
                </a:solidFill>
                <a:latin typeface="Arial" panose="020B0604020202020204" pitchFamily="34" charset="0"/>
                <a:cs typeface="Arial" panose="020B0604020202020204" pitchFamily="34" charset="0"/>
              </a:rPr>
              <a:t>The Wider Costs of Lack of Sleep – Health Risks</a:t>
            </a:r>
          </a:p>
        </p:txBody>
      </p:sp>
      <p:sp>
        <p:nvSpPr>
          <p:cNvPr id="7" name="TextBox 7"/>
          <p:cNvSpPr txBox="1"/>
          <p:nvPr/>
        </p:nvSpPr>
        <p:spPr>
          <a:xfrm>
            <a:off x="710764" y="2941685"/>
            <a:ext cx="14771489" cy="444289"/>
          </a:xfrm>
          <a:prstGeom prst="rect">
            <a:avLst/>
          </a:prstGeom>
        </p:spPr>
        <p:txBody>
          <a:bodyPr lIns="0" tIns="0" rIns="0" bIns="0" rtlCol="0" anchor="t">
            <a:spAutoFit/>
          </a:bodyPr>
          <a:lstStyle/>
          <a:p>
            <a:pPr algn="ctr">
              <a:lnSpc>
                <a:spcPts val="3779"/>
              </a:lnSpc>
              <a:spcBef>
                <a:spcPct val="0"/>
              </a:spcBef>
            </a:pPr>
            <a:r>
              <a:rPr lang="en-US" sz="2700" dirty="0">
                <a:solidFill>
                  <a:srgbClr val="144A8A"/>
                </a:solidFill>
                <a:latin typeface="Arial" panose="020B0604020202020204" pitchFamily="34" charset="0"/>
                <a:cs typeface="Arial" panose="020B0604020202020204" pitchFamily="34" charset="0"/>
              </a:rPr>
              <a:t>Growth, repair and immune function in CYP is affected due to delay of growth hormone release</a:t>
            </a:r>
          </a:p>
        </p:txBody>
      </p:sp>
      <p:sp>
        <p:nvSpPr>
          <p:cNvPr id="8" name="TextBox 8"/>
          <p:cNvSpPr txBox="1"/>
          <p:nvPr/>
        </p:nvSpPr>
        <p:spPr>
          <a:xfrm>
            <a:off x="710764" y="3724457"/>
            <a:ext cx="15330785" cy="444289"/>
          </a:xfrm>
          <a:prstGeom prst="rect">
            <a:avLst/>
          </a:prstGeom>
        </p:spPr>
        <p:txBody>
          <a:bodyPr lIns="0" tIns="0" rIns="0" bIns="0" rtlCol="0" anchor="t">
            <a:spAutoFit/>
          </a:bodyPr>
          <a:lstStyle/>
          <a:p>
            <a:pPr algn="ctr">
              <a:lnSpc>
                <a:spcPts val="3779"/>
              </a:lnSpc>
              <a:spcBef>
                <a:spcPct val="0"/>
              </a:spcBef>
            </a:pPr>
            <a:r>
              <a:rPr lang="en-US" sz="2700" dirty="0">
                <a:solidFill>
                  <a:srgbClr val="144A8A"/>
                </a:solidFill>
                <a:latin typeface="Arial" panose="020B0604020202020204" pitchFamily="34" charset="0"/>
                <a:cs typeface="Arial" panose="020B0604020202020204" pitchFamily="34" charset="0"/>
              </a:rPr>
              <a:t>Obesity -&gt; sleep </a:t>
            </a:r>
            <a:r>
              <a:rPr lang="en-US" sz="2700" dirty="0" err="1">
                <a:solidFill>
                  <a:srgbClr val="144A8A"/>
                </a:solidFill>
                <a:latin typeface="Arial" panose="020B0604020202020204" pitchFamily="34" charset="0"/>
                <a:cs typeface="Arial" panose="020B0604020202020204" pitchFamily="34" charset="0"/>
              </a:rPr>
              <a:t>apnoea</a:t>
            </a:r>
            <a:r>
              <a:rPr lang="en-US" sz="2700" dirty="0">
                <a:solidFill>
                  <a:srgbClr val="144A8A"/>
                </a:solidFill>
                <a:latin typeface="Arial" panose="020B0604020202020204" pitchFamily="34" charset="0"/>
                <a:cs typeface="Arial" panose="020B0604020202020204" pitchFamily="34" charset="0"/>
              </a:rPr>
              <a:t> -&gt; raised cortisol levels -&gt; lower immunity and cardiovascular/skin diseases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a:grpSpLocks noChangeAspect="1"/>
          </p:cNvGrpSpPr>
          <p:nvPr/>
        </p:nvGrpSpPr>
        <p:grpSpPr>
          <a:xfrm>
            <a:off x="11687514" y="3138265"/>
            <a:ext cx="5014515" cy="4898451"/>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18292" r="-55640"/>
              </a:stretch>
            </a:blipFill>
          </p:spPr>
        </p:sp>
      </p:grpSp>
      <p:sp>
        <p:nvSpPr>
          <p:cNvPr id="6" name="TextBox 6"/>
          <p:cNvSpPr txBox="1"/>
          <p:nvPr/>
        </p:nvSpPr>
        <p:spPr>
          <a:xfrm>
            <a:off x="1171290" y="774788"/>
            <a:ext cx="7345427" cy="2363477"/>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The Wider Costs of </a:t>
            </a:r>
          </a:p>
          <a:p>
            <a:pPr>
              <a:lnSpc>
                <a:spcPts val="6229"/>
              </a:lnSpc>
            </a:pPr>
            <a:r>
              <a:rPr lang="en-US" sz="4449" dirty="0">
                <a:solidFill>
                  <a:srgbClr val="FFFFFF"/>
                </a:solidFill>
                <a:latin typeface="Arial" panose="020B0604020202020204" pitchFamily="34" charset="0"/>
                <a:cs typeface="Arial" panose="020B0604020202020204" pitchFamily="34" charset="0"/>
              </a:rPr>
              <a:t>Lack of Sleep </a:t>
            </a:r>
          </a:p>
          <a:p>
            <a:pPr>
              <a:lnSpc>
                <a:spcPts val="6229"/>
              </a:lnSpc>
            </a:pPr>
            <a:endParaRPr lang="en-US" sz="4449" dirty="0">
              <a:solidFill>
                <a:srgbClr val="FFFFFF"/>
              </a:solidFill>
              <a:latin typeface="Ubuntu 3 Bold"/>
            </a:endParaRPr>
          </a:p>
        </p:txBody>
      </p:sp>
      <p:sp>
        <p:nvSpPr>
          <p:cNvPr id="7" name="TextBox 7"/>
          <p:cNvSpPr txBox="1"/>
          <p:nvPr/>
        </p:nvSpPr>
        <p:spPr>
          <a:xfrm>
            <a:off x="660381" y="3342651"/>
            <a:ext cx="10221501" cy="5308697"/>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"He was anxious all the time.</a:t>
            </a:r>
          </a:p>
          <a:p>
            <a:pPr>
              <a:lnSpc>
                <a:spcPts val="3779"/>
              </a:lnSpc>
            </a:pPr>
            <a:r>
              <a:rPr lang="en-US" sz="2700" dirty="0">
                <a:solidFill>
                  <a:srgbClr val="144A8A"/>
                </a:solidFill>
                <a:latin typeface="Arial" panose="020B0604020202020204" pitchFamily="34" charset="0"/>
                <a:cs typeface="Arial" panose="020B0604020202020204" pitchFamily="34" charset="0"/>
              </a:rPr>
              <a:t>"He said: 'I can't carry on like this, there is no way out, I just want to go to sleep and never wake up' and he was then sectioned."</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David took his own life during the first night of a week's home leave.</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"My mum found him on the settee in the morning," said Charlene.</a:t>
            </a:r>
          </a:p>
          <a:p>
            <a:pPr>
              <a:lnSpc>
                <a:spcPts val="3779"/>
              </a:lnSpc>
            </a:pPr>
            <a:r>
              <a:rPr lang="en-US" sz="2700" dirty="0">
                <a:solidFill>
                  <a:srgbClr val="144A8A"/>
                </a:solidFill>
                <a:latin typeface="Arial" panose="020B0604020202020204" pitchFamily="34" charset="0"/>
                <a:cs typeface="Arial" panose="020B0604020202020204" pitchFamily="34" charset="0"/>
              </a:rPr>
              <a:t>"And this is because of sleep. People need to understand that sleep is a major issue."</a:t>
            </a:r>
          </a:p>
          <a:p>
            <a:pPr>
              <a:lnSpc>
                <a:spcPts val="3779"/>
              </a:lnSpc>
            </a:pPr>
            <a:endParaRPr lang="en-US" sz="2700" dirty="0">
              <a:solidFill>
                <a:srgbClr val="144A8A"/>
              </a:solidFill>
              <a:latin typeface="Ubuntu 2"/>
            </a:endParaRPr>
          </a:p>
        </p:txBody>
      </p:sp>
      <p:sp>
        <p:nvSpPr>
          <p:cNvPr id="8" name="TextBox 8"/>
          <p:cNvSpPr txBox="1"/>
          <p:nvPr/>
        </p:nvSpPr>
        <p:spPr>
          <a:xfrm>
            <a:off x="11912048" y="8308986"/>
            <a:ext cx="4565448" cy="444289"/>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David Marsden, 22 years old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03895" y="879563"/>
            <a:ext cx="2555282" cy="856101"/>
          </a:xfrm>
          <a:custGeom>
            <a:avLst/>
            <a:gdLst/>
            <a:ahLst/>
            <a:cxnLst/>
            <a:rect l="l" t="t" r="r" b="b"/>
            <a:pathLst>
              <a:path w="2555282" h="856101">
                <a:moveTo>
                  <a:pt x="0" y="0"/>
                </a:moveTo>
                <a:lnTo>
                  <a:pt x="2555282" y="0"/>
                </a:lnTo>
                <a:lnTo>
                  <a:pt x="2555282" y="856101"/>
                </a:lnTo>
                <a:lnTo>
                  <a:pt x="0" y="856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0381" y="706660"/>
            <a:ext cx="7856336" cy="1885521"/>
          </a:xfrm>
          <a:custGeom>
            <a:avLst/>
            <a:gdLst/>
            <a:ahLst/>
            <a:cxnLst/>
            <a:rect l="l" t="t" r="r" b="b"/>
            <a:pathLst>
              <a:path w="7856336" h="1885521">
                <a:moveTo>
                  <a:pt x="0" y="0"/>
                </a:moveTo>
                <a:lnTo>
                  <a:pt x="7856336" y="0"/>
                </a:lnTo>
                <a:lnTo>
                  <a:pt x="7856336" y="1885520"/>
                </a:lnTo>
                <a:lnTo>
                  <a:pt x="0" y="1885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60381" y="3627299"/>
            <a:ext cx="9514377" cy="5939611"/>
          </a:xfrm>
          <a:custGeom>
            <a:avLst/>
            <a:gdLst/>
            <a:ahLst/>
            <a:cxnLst/>
            <a:rect l="l" t="t" r="r" b="b"/>
            <a:pathLst>
              <a:path w="9514377" h="5939611">
                <a:moveTo>
                  <a:pt x="0" y="0"/>
                </a:moveTo>
                <a:lnTo>
                  <a:pt x="9514377" y="0"/>
                </a:lnTo>
                <a:lnTo>
                  <a:pt x="9514377" y="5939611"/>
                </a:lnTo>
                <a:lnTo>
                  <a:pt x="0" y="5939611"/>
                </a:lnTo>
                <a:lnTo>
                  <a:pt x="0" y="0"/>
                </a:lnTo>
                <a:close/>
              </a:path>
            </a:pathLst>
          </a:custGeom>
          <a:blipFill>
            <a:blip r:embed="rId6"/>
            <a:stretch>
              <a:fillRect/>
            </a:stretch>
          </a:blipFill>
        </p:spPr>
      </p:sp>
      <p:sp>
        <p:nvSpPr>
          <p:cNvPr id="5" name="TextBox 5"/>
          <p:cNvSpPr txBox="1"/>
          <p:nvPr/>
        </p:nvSpPr>
        <p:spPr>
          <a:xfrm>
            <a:off x="1171290" y="774788"/>
            <a:ext cx="7345427" cy="3154052"/>
          </a:xfrm>
          <a:prstGeom prst="rect">
            <a:avLst/>
          </a:prstGeom>
        </p:spPr>
        <p:txBody>
          <a:bodyPr lIns="0" tIns="0" rIns="0" bIns="0" rtlCol="0" anchor="t">
            <a:spAutoFit/>
          </a:bodyPr>
          <a:lstStyle/>
          <a:p>
            <a:pPr>
              <a:lnSpc>
                <a:spcPts val="6229"/>
              </a:lnSpc>
            </a:pPr>
            <a:r>
              <a:rPr lang="en-US" sz="4449" dirty="0">
                <a:solidFill>
                  <a:srgbClr val="FFFFFF"/>
                </a:solidFill>
                <a:latin typeface="Arial" panose="020B0604020202020204" pitchFamily="34" charset="0"/>
                <a:cs typeface="Arial" panose="020B0604020202020204" pitchFamily="34" charset="0"/>
              </a:rPr>
              <a:t>The Wider Costs of Lack of Sleep – Mental Health</a:t>
            </a:r>
          </a:p>
          <a:p>
            <a:pPr>
              <a:lnSpc>
                <a:spcPts val="6229"/>
              </a:lnSpc>
            </a:pPr>
            <a:endParaRPr lang="en-US" sz="4449" dirty="0">
              <a:solidFill>
                <a:srgbClr val="FFFFFF"/>
              </a:solidFill>
              <a:latin typeface="Ubuntu 3 Bold"/>
            </a:endParaRPr>
          </a:p>
          <a:p>
            <a:pPr>
              <a:lnSpc>
                <a:spcPts val="6229"/>
              </a:lnSpc>
            </a:pPr>
            <a:endParaRPr lang="en-US" sz="4449" dirty="0">
              <a:solidFill>
                <a:srgbClr val="FFFFFF"/>
              </a:solidFill>
              <a:latin typeface="Ubuntu 3 Bold"/>
            </a:endParaRPr>
          </a:p>
        </p:txBody>
      </p:sp>
      <p:sp>
        <p:nvSpPr>
          <p:cNvPr id="6" name="TextBox 6"/>
          <p:cNvSpPr txBox="1"/>
          <p:nvPr/>
        </p:nvSpPr>
        <p:spPr>
          <a:xfrm>
            <a:off x="660381" y="2781479"/>
            <a:ext cx="16382129" cy="941070"/>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In a survey of over 1600 UK adolescents, 56% reported depressive symptoms due to lack of sleep</a:t>
            </a:r>
          </a:p>
          <a:p>
            <a:pPr>
              <a:lnSpc>
                <a:spcPts val="3779"/>
              </a:lnSpc>
            </a:pPr>
            <a:endParaRPr lang="en-US" sz="2700" dirty="0">
              <a:solidFill>
                <a:srgbClr val="144A8A"/>
              </a:solidFill>
              <a:latin typeface="Ubuntu 2"/>
            </a:endParaRPr>
          </a:p>
        </p:txBody>
      </p:sp>
      <p:sp>
        <p:nvSpPr>
          <p:cNvPr id="7" name="TextBox 7"/>
          <p:cNvSpPr txBox="1"/>
          <p:nvPr/>
        </p:nvSpPr>
        <p:spPr>
          <a:xfrm>
            <a:off x="10751151" y="4431119"/>
            <a:ext cx="6007865" cy="4334072"/>
          </a:xfrm>
          <a:prstGeom prst="rect">
            <a:avLst/>
          </a:prstGeom>
        </p:spPr>
        <p:txBody>
          <a:bodyPr lIns="0" tIns="0" rIns="0" bIns="0" rtlCol="0" anchor="t">
            <a:spAutoFit/>
          </a:bodyPr>
          <a:lstStyle/>
          <a:p>
            <a:pPr>
              <a:lnSpc>
                <a:spcPts val="3779"/>
              </a:lnSpc>
            </a:pPr>
            <a:r>
              <a:rPr lang="en-US" sz="2700" dirty="0">
                <a:solidFill>
                  <a:srgbClr val="144A8A"/>
                </a:solidFill>
                <a:latin typeface="Arial" panose="020B0604020202020204" pitchFamily="34" charset="0"/>
                <a:cs typeface="Arial" panose="020B0604020202020204" pitchFamily="34" charset="0"/>
              </a:rPr>
              <a:t>Image: </a:t>
            </a:r>
          </a:p>
          <a:p>
            <a:pPr>
              <a:lnSpc>
                <a:spcPts val="3779"/>
              </a:lnSpc>
            </a:pPr>
            <a:endParaRPr lang="en-US" sz="2700" dirty="0">
              <a:solidFill>
                <a:srgbClr val="144A8A"/>
              </a:solidFill>
              <a:latin typeface="Arial" panose="020B0604020202020204" pitchFamily="34" charset="0"/>
              <a:cs typeface="Arial" panose="020B0604020202020204" pitchFamily="34" charset="0"/>
            </a:endParaRPr>
          </a:p>
          <a:p>
            <a:pPr>
              <a:lnSpc>
                <a:spcPts val="3779"/>
              </a:lnSpc>
            </a:pPr>
            <a:r>
              <a:rPr lang="en-US" sz="2700" dirty="0">
                <a:solidFill>
                  <a:srgbClr val="144A8A"/>
                </a:solidFill>
                <a:latin typeface="Arial" panose="020B0604020202020204" pitchFamily="34" charset="0"/>
                <a:cs typeface="Arial" panose="020B0604020202020204" pitchFamily="34" charset="0"/>
              </a:rPr>
              <a:t>Symptoms of restricted sleep, depression symptoms and common symptoms according to the DSM-5 (ref.32) and the International Classification of Sleep Disorders, 3rd edition (ICSD-3) (ref.81).</a:t>
            </a:r>
          </a:p>
          <a:p>
            <a:pPr>
              <a:lnSpc>
                <a:spcPts val="3779"/>
              </a:lnSpc>
            </a:pPr>
            <a:endParaRPr lang="en-US" sz="2700" dirty="0">
              <a:solidFill>
                <a:srgbClr val="144A8A"/>
              </a:solidFill>
              <a:latin typeface="Ubuntu 2"/>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2339</Words>
  <Application>Microsoft Macintosh PowerPoint</Application>
  <PresentationFormat>Custom</PresentationFormat>
  <Paragraphs>161</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Ubuntu 3 Bold</vt:lpstr>
      <vt:lpstr>Arial</vt:lpstr>
      <vt:lpstr>Ubuntu 3</vt:lpstr>
      <vt:lpstr>Ubuntu 2</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GM Commissioners presentation (May 2023)</dc:title>
  <cp:lastModifiedBy>Jade Cole</cp:lastModifiedBy>
  <cp:revision>4</cp:revision>
  <dcterms:created xsi:type="dcterms:W3CDTF">2006-08-16T00:00:00Z</dcterms:created>
  <dcterms:modified xsi:type="dcterms:W3CDTF">2023-06-20T14:31:22Z</dcterms:modified>
  <dc:identifier>DAFhNKwNy-I</dc:identifier>
</cp:coreProperties>
</file>